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60" r:id="rId4"/>
    <p:sldId id="461" r:id="rId5"/>
    <p:sldId id="464" r:id="rId6"/>
    <p:sldId id="465" r:id="rId7"/>
    <p:sldId id="463"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1424941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3202611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1743370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1551348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2269725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rgbClr val="7030A0"/>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2</a:t>
            </a: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08</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601775" y="1602014"/>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08</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smtClean="0">
                <a:solidFill>
                  <a:schemeClr val="bg1"/>
                </a:solidFill>
                <a:latin typeface="HY견고딕" panose="02030600000101010101" pitchFamily="18" charset="-127"/>
                <a:ea typeface="HY견고딕" panose="02030600000101010101" pitchFamily="18" charset="-127"/>
              </a:rPr>
              <a:t>개미야</a:t>
            </a:r>
            <a:r>
              <a:rPr lang="en-US" altLang="ko-KR" sz="1200" b="1" dirty="0" smtClean="0">
                <a:solidFill>
                  <a:schemeClr val="bg1"/>
                </a:solidFill>
                <a:latin typeface="HY견고딕" panose="02030600000101010101" pitchFamily="18" charset="-127"/>
                <a:ea typeface="HY견고딕" panose="02030600000101010101" pitchFamily="18" charset="-127"/>
              </a:rPr>
              <a:t>, </a:t>
            </a:r>
            <a:r>
              <a:rPr lang="ko-KR" altLang="en-US" sz="1200" b="1" dirty="0" smtClean="0">
                <a:solidFill>
                  <a:schemeClr val="bg1"/>
                </a:solidFill>
                <a:latin typeface="HY견고딕" panose="02030600000101010101" pitchFamily="18" charset="-127"/>
                <a:ea typeface="HY견고딕" panose="02030600000101010101" pitchFamily="18" charset="-127"/>
              </a:rPr>
              <a:t>내 방엔 왜 왔니</a:t>
            </a:r>
            <a:r>
              <a:rPr lang="en-US" altLang="ko-KR" sz="1200" b="1" dirty="0" smtClean="0">
                <a:solidFill>
                  <a:schemeClr val="bg1"/>
                </a:solidFill>
                <a:latin typeface="HY견고딕" panose="02030600000101010101" pitchFamily="18" charset="-127"/>
                <a:ea typeface="HY견고딕" panose="02030600000101010101" pitchFamily="18" charset="-127"/>
              </a:rPr>
              <a:t>? / p.68</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516073"/>
          </a:xfrm>
          <a:prstGeom prst="rect">
            <a:avLst/>
          </a:prstGeom>
        </p:spPr>
        <p:txBody>
          <a:bodyPr wrap="square">
            <a:spAutoFit/>
          </a:bodyPr>
          <a:lstStyle/>
          <a:p>
            <a:pPr algn="just">
              <a:lnSpc>
                <a:spcPct val="150000"/>
              </a:lnSpc>
            </a:pPr>
            <a:r>
              <a:rPr lang="en-US" altLang="ko-KR" sz="2100" dirty="0" smtClean="0">
                <a:latin typeface="+mn-ea"/>
              </a:rPr>
              <a:t>  Carol </a:t>
            </a:r>
            <a:r>
              <a:rPr lang="en-US" altLang="ko-KR" sz="2100" dirty="0">
                <a:latin typeface="+mn-ea"/>
              </a:rPr>
              <a:t>came back home from school. She saw a long line of ants. She followed it. She wanted to know </a:t>
            </a:r>
            <a:r>
              <a:rPr lang="en-US" altLang="ko-KR" sz="2100" dirty="0">
                <a:solidFill>
                  <a:srgbClr val="7030A0"/>
                </a:solidFill>
                <a:latin typeface="+mn-ea"/>
              </a:rPr>
              <a:t>where it started</a:t>
            </a:r>
            <a:r>
              <a:rPr lang="en-US" altLang="ko-KR" sz="2100" dirty="0">
                <a:latin typeface="+mn-ea"/>
              </a:rPr>
              <a:t>. She wanted to know </a:t>
            </a:r>
            <a:r>
              <a:rPr lang="en-US" altLang="ko-KR" sz="2100" dirty="0">
                <a:solidFill>
                  <a:srgbClr val="7030A0"/>
                </a:solidFill>
                <a:latin typeface="+mn-ea"/>
              </a:rPr>
              <a:t>what the ants were looking for</a:t>
            </a:r>
            <a:r>
              <a:rPr lang="en-US" altLang="ko-KR" sz="2100" dirty="0">
                <a:latin typeface="+mn-ea"/>
              </a:rPr>
              <a:t>. To her surprise, the line ended up in her bedroom! What did they want in there? She looked at her bed. Oh, no! There were bits of cake on it. </a:t>
            </a: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08</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a:solidFill>
                  <a:schemeClr val="bg1"/>
                </a:solidFill>
                <a:latin typeface="HY견고딕" panose="02030600000101010101" pitchFamily="18" charset="-127"/>
                <a:ea typeface="HY견고딕" panose="02030600000101010101" pitchFamily="18" charset="-127"/>
              </a:rPr>
              <a:t>트럭 속 달걀에 무슨 일이</a:t>
            </a:r>
            <a:r>
              <a:rPr lang="en-US" altLang="ko-KR" sz="1200" b="1" dirty="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p.69</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000821"/>
          </a:xfrm>
          <a:prstGeom prst="rect">
            <a:avLst/>
          </a:prstGeom>
        </p:spPr>
        <p:txBody>
          <a:bodyPr wrap="square">
            <a:spAutoFit/>
          </a:bodyPr>
          <a:lstStyle/>
          <a:p>
            <a:pPr algn="just">
              <a:lnSpc>
                <a:spcPct val="150000"/>
              </a:lnSpc>
            </a:pPr>
            <a:r>
              <a:rPr lang="en-US" altLang="ko-KR" sz="2100" dirty="0">
                <a:latin typeface="+mn-ea"/>
              </a:rPr>
              <a:t> </a:t>
            </a:r>
            <a:r>
              <a:rPr lang="en-US" altLang="ko-KR" sz="2100" dirty="0" smtClean="0">
                <a:latin typeface="+mn-ea"/>
              </a:rPr>
              <a:t> In </a:t>
            </a:r>
            <a:r>
              <a:rPr lang="en-US" altLang="ko-KR" sz="2100" dirty="0">
                <a:latin typeface="+mn-ea"/>
              </a:rPr>
              <a:t>China, </a:t>
            </a:r>
            <a:r>
              <a:rPr lang="en-US" altLang="ko-KR" sz="2100" u="sng" dirty="0">
                <a:latin typeface="+mn-ea"/>
              </a:rPr>
              <a:t>an interesting thing</a:t>
            </a:r>
            <a:r>
              <a:rPr lang="en-US" altLang="ko-KR" sz="2100" dirty="0">
                <a:latin typeface="+mn-ea"/>
              </a:rPr>
              <a:t> took place on a truck. The truck was driving with many eggs in the back. The day was very hot, so the eggs started to hatch. Soon there were cute little chicks all over the truck. Some chicks even tried to climb out of the truck. But the driver did not know </a:t>
            </a:r>
            <a:r>
              <a:rPr lang="en-US" altLang="ko-KR" sz="2100" dirty="0">
                <a:solidFill>
                  <a:srgbClr val="7030A0"/>
                </a:solidFill>
                <a:latin typeface="+mn-ea"/>
              </a:rPr>
              <a:t>what was happening</a:t>
            </a:r>
            <a:r>
              <a:rPr lang="en-US" altLang="ko-KR" sz="2100" dirty="0">
                <a:latin typeface="+mn-ea"/>
              </a:rPr>
              <a:t>. He just kept driving. </a:t>
            </a:r>
          </a:p>
        </p:txBody>
      </p:sp>
    </p:spTree>
    <p:extLst>
      <p:ext uri="{BB962C8B-B14F-4D97-AF65-F5344CB8AC3E}">
        <p14:creationId xmlns:p14="http://schemas.microsoft.com/office/powerpoint/2010/main" val="4064435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08</a:t>
            </a:r>
            <a:r>
              <a:rPr lang="en-US" altLang="ko-KR" sz="1200" b="1" dirty="0" smtClean="0">
                <a:solidFill>
                  <a:schemeClr val="bg1"/>
                </a:solidFill>
                <a:latin typeface="HY견고딕" panose="02030600000101010101" pitchFamily="18" charset="-127"/>
                <a:ea typeface="HY견고딕" panose="02030600000101010101" pitchFamily="18" charset="-127"/>
              </a:rPr>
              <a:t>_03</a:t>
            </a:r>
            <a:r>
              <a:rPr lang="ko-KR" altLang="en-US" sz="1200" b="1" dirty="0">
                <a:solidFill>
                  <a:schemeClr val="bg1"/>
                </a:solidFill>
                <a:latin typeface="HY견고딕" panose="02030600000101010101" pitchFamily="18" charset="-127"/>
                <a:ea typeface="HY견고딕" panose="02030600000101010101" pitchFamily="18" charset="-127"/>
              </a:rPr>
              <a:t> 지진을 예측하는 </a:t>
            </a:r>
            <a:r>
              <a:rPr lang="ko-KR" altLang="en-US" sz="1200" b="1" dirty="0" smtClean="0">
                <a:solidFill>
                  <a:schemeClr val="bg1"/>
                </a:solidFill>
                <a:latin typeface="HY견고딕" panose="02030600000101010101" pitchFamily="18" charset="-127"/>
                <a:ea typeface="HY견고딕" panose="02030600000101010101" pitchFamily="18" charset="-127"/>
              </a:rPr>
              <a:t>동물들</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p.70</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031325"/>
          </a:xfrm>
          <a:prstGeom prst="rect">
            <a:avLst/>
          </a:prstGeom>
        </p:spPr>
        <p:txBody>
          <a:bodyPr wrap="square">
            <a:spAutoFit/>
          </a:bodyPr>
          <a:lstStyle/>
          <a:p>
            <a:pPr algn="just">
              <a:lnSpc>
                <a:spcPct val="150000"/>
              </a:lnSpc>
            </a:pPr>
            <a:r>
              <a:rPr lang="en-US" altLang="ko-KR" sz="2100" dirty="0" smtClean="0">
                <a:latin typeface="+mn-ea"/>
              </a:rPr>
              <a:t>  Sometimes</a:t>
            </a:r>
            <a:r>
              <a:rPr lang="en-US" altLang="ko-KR" sz="2100" dirty="0">
                <a:latin typeface="+mn-ea"/>
              </a:rPr>
              <a:t>, animals are smarter than people. In 1975, many dogs in the city of </a:t>
            </a:r>
            <a:r>
              <a:rPr lang="en-US" altLang="ko-KR" sz="2100" dirty="0" err="1">
                <a:latin typeface="+mn-ea"/>
              </a:rPr>
              <a:t>Haicheng</a:t>
            </a:r>
            <a:r>
              <a:rPr lang="en-US" altLang="ko-KR" sz="2100" dirty="0">
                <a:latin typeface="+mn-ea"/>
              </a:rPr>
              <a:t>, China, started barking suddenly. Others ran into the hills. They looked scared. People couldn’t figure out </a:t>
            </a:r>
            <a:r>
              <a:rPr lang="en-US" altLang="ko-KR" sz="2100" dirty="0">
                <a:solidFill>
                  <a:srgbClr val="7030A0"/>
                </a:solidFill>
                <a:latin typeface="+mn-ea"/>
              </a:rPr>
              <a:t>why the dogs were </a:t>
            </a:r>
            <a:r>
              <a:rPr lang="en-US" altLang="ko-KR" sz="2100" u="sng" dirty="0">
                <a:solidFill>
                  <a:srgbClr val="7030A0"/>
                </a:solidFill>
                <a:latin typeface="+mn-ea"/>
              </a:rPr>
              <a:t>acting </a:t>
            </a:r>
            <a:r>
              <a:rPr lang="en-US" altLang="ko-KR" sz="2100" u="sng" dirty="0">
                <a:latin typeface="+mn-ea"/>
              </a:rPr>
              <a:t>in such an unusual way</a:t>
            </a:r>
            <a:r>
              <a:rPr lang="en-US" altLang="ko-KR" sz="2100" dirty="0" smtClean="0">
                <a:latin typeface="+mn-ea"/>
              </a:rPr>
              <a:t>.</a:t>
            </a:r>
            <a:endParaRPr lang="en-US" altLang="ko-KR" sz="2100" dirty="0">
              <a:latin typeface="+mn-ea"/>
            </a:endParaRPr>
          </a:p>
        </p:txBody>
      </p:sp>
    </p:spTree>
    <p:extLst>
      <p:ext uri="{BB962C8B-B14F-4D97-AF65-F5344CB8AC3E}">
        <p14:creationId xmlns:p14="http://schemas.microsoft.com/office/powerpoint/2010/main" val="129405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08</a:t>
            </a:r>
            <a:r>
              <a:rPr lang="en-US" altLang="ko-KR" sz="1200" b="1" dirty="0" smtClean="0">
                <a:solidFill>
                  <a:schemeClr val="bg1"/>
                </a:solidFill>
                <a:latin typeface="HY견고딕" panose="02030600000101010101" pitchFamily="18" charset="-127"/>
                <a:ea typeface="HY견고딕" panose="02030600000101010101" pitchFamily="18" charset="-127"/>
              </a:rPr>
              <a:t>_03</a:t>
            </a:r>
            <a:r>
              <a:rPr lang="ko-KR" altLang="en-US" sz="1200" b="1" dirty="0">
                <a:solidFill>
                  <a:schemeClr val="bg1"/>
                </a:solidFill>
                <a:latin typeface="HY견고딕" panose="02030600000101010101" pitchFamily="18" charset="-127"/>
                <a:ea typeface="HY견고딕" panose="02030600000101010101" pitchFamily="18" charset="-127"/>
              </a:rPr>
              <a:t> 지진을 예측하는 </a:t>
            </a:r>
            <a:r>
              <a:rPr lang="ko-KR" altLang="en-US" sz="1200" b="1" dirty="0" smtClean="0">
                <a:solidFill>
                  <a:schemeClr val="bg1"/>
                </a:solidFill>
                <a:latin typeface="HY견고딕" panose="02030600000101010101" pitchFamily="18" charset="-127"/>
                <a:ea typeface="HY견고딕" panose="02030600000101010101" pitchFamily="18" charset="-127"/>
              </a:rPr>
              <a:t>동물들</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p.71</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82831" cy="2516073"/>
          </a:xfrm>
          <a:prstGeom prst="rect">
            <a:avLst/>
          </a:prstGeom>
        </p:spPr>
        <p:txBody>
          <a:bodyPr wrap="square">
            <a:spAutoFit/>
          </a:bodyPr>
          <a:lstStyle/>
          <a:p>
            <a:pPr algn="just">
              <a:lnSpc>
                <a:spcPct val="150000"/>
              </a:lnSpc>
            </a:pPr>
            <a:r>
              <a:rPr lang="en-US" altLang="ko-KR" sz="2100" dirty="0" smtClean="0">
                <a:latin typeface="+mn-ea"/>
              </a:rPr>
              <a:t>  A </a:t>
            </a:r>
            <a:r>
              <a:rPr lang="en-US" altLang="ko-KR" sz="2100" dirty="0">
                <a:latin typeface="+mn-ea"/>
              </a:rPr>
              <a:t>few hours later, everything started to shake. The ground was shaking. Houses and buildings began to fall over. An earthquake was coming! Soon, the ground opened up. More buildings fell down. People don’t know </a:t>
            </a:r>
            <a:r>
              <a:rPr lang="en-US" altLang="ko-KR" sz="2100" dirty="0">
                <a:solidFill>
                  <a:srgbClr val="7030A0"/>
                </a:solidFill>
                <a:latin typeface="+mn-ea"/>
              </a:rPr>
              <a:t>when an earthquake will happen</a:t>
            </a:r>
            <a:r>
              <a:rPr lang="en-US" altLang="ko-KR" sz="2100" dirty="0">
                <a:latin typeface="+mn-ea"/>
              </a:rPr>
              <a:t>, </a:t>
            </a:r>
            <a:r>
              <a:rPr lang="en-US" altLang="ko-KR" sz="2100" u="sng" dirty="0">
                <a:latin typeface="+mn-ea"/>
              </a:rPr>
              <a:t>but animals do</a:t>
            </a:r>
            <a:r>
              <a:rPr lang="en-US" altLang="ko-KR" sz="2100" dirty="0" smtClean="0">
                <a:latin typeface="+mn-ea"/>
              </a:rPr>
              <a:t>.</a:t>
            </a:r>
            <a:endParaRPr lang="en-US" altLang="ko-KR" sz="2100" dirty="0">
              <a:latin typeface="+mn-ea"/>
            </a:endParaRPr>
          </a:p>
        </p:txBody>
      </p:sp>
    </p:spTree>
    <p:extLst>
      <p:ext uri="{BB962C8B-B14F-4D97-AF65-F5344CB8AC3E}">
        <p14:creationId xmlns:p14="http://schemas.microsoft.com/office/powerpoint/2010/main" val="249588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08</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smtClean="0">
                <a:solidFill>
                  <a:schemeClr val="bg1"/>
                </a:solidFill>
                <a:latin typeface="HY견고딕" panose="02030600000101010101" pitchFamily="18" charset="-127"/>
                <a:ea typeface="HY견고딕" panose="02030600000101010101" pitchFamily="18" charset="-127"/>
              </a:rPr>
              <a:t>해리 포터</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p.72</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675260" cy="3485570"/>
          </a:xfrm>
          <a:prstGeom prst="rect">
            <a:avLst/>
          </a:prstGeom>
        </p:spPr>
        <p:txBody>
          <a:bodyPr wrap="square">
            <a:spAutoFit/>
          </a:bodyPr>
          <a:lstStyle/>
          <a:p>
            <a:pPr algn="just">
              <a:lnSpc>
                <a:spcPct val="150000"/>
              </a:lnSpc>
            </a:pPr>
            <a:r>
              <a:rPr lang="en-US" altLang="ko-KR" sz="2100" dirty="0" smtClean="0">
                <a:latin typeface="+mn-ea"/>
              </a:rPr>
              <a:t>  Harry </a:t>
            </a:r>
            <a:r>
              <a:rPr lang="en-US" altLang="ko-KR" sz="2100" dirty="0">
                <a:latin typeface="+mn-ea"/>
              </a:rPr>
              <a:t>Potter has no parents. They were killed by wizards. Harry lives with his aunt and uncle, but they are not kind to him. Harry feels lonely. He hates his hometown. One day, an owl brings him a message. The message tells Harry </a:t>
            </a:r>
            <a:r>
              <a:rPr lang="en-US" altLang="ko-KR" sz="2100" dirty="0">
                <a:solidFill>
                  <a:srgbClr val="7030A0"/>
                </a:solidFill>
                <a:latin typeface="+mn-ea"/>
              </a:rPr>
              <a:t>what to </a:t>
            </a:r>
            <a:r>
              <a:rPr lang="en-US" altLang="ko-KR" sz="2000" dirty="0">
                <a:solidFill>
                  <a:srgbClr val="7030A0"/>
                </a:solidFill>
                <a:latin typeface="+mn-ea"/>
              </a:rPr>
              <a:t>do</a:t>
            </a:r>
            <a:r>
              <a:rPr lang="en-US" altLang="ko-KR" sz="2000" dirty="0">
                <a:latin typeface="+mn-ea"/>
              </a:rPr>
              <a:t>. It tells him to go to a school called Hogwarts. Harry goes </a:t>
            </a:r>
            <a:r>
              <a:rPr lang="en-US" altLang="ko-KR" sz="2100" dirty="0">
                <a:latin typeface="+mn-ea"/>
              </a:rPr>
              <a:t>to Hogwarts with hopes and dreams. He learns magic skills from Dumbledore, an old teacher . </a:t>
            </a:r>
          </a:p>
        </p:txBody>
      </p:sp>
    </p:spTree>
    <p:extLst>
      <p:ext uri="{BB962C8B-B14F-4D97-AF65-F5344CB8AC3E}">
        <p14:creationId xmlns:p14="http://schemas.microsoft.com/office/powerpoint/2010/main" val="2254261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08</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smtClean="0">
                <a:solidFill>
                  <a:schemeClr val="bg1"/>
                </a:solidFill>
                <a:latin typeface="HY견고딕" panose="02030600000101010101" pitchFamily="18" charset="-127"/>
                <a:ea typeface="HY견고딕" panose="02030600000101010101" pitchFamily="18" charset="-127"/>
              </a:rPr>
              <a:t>해리 포터</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p.73</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938368"/>
          </a:xfrm>
          <a:prstGeom prst="rect">
            <a:avLst/>
          </a:prstGeom>
        </p:spPr>
        <p:txBody>
          <a:bodyPr wrap="square">
            <a:spAutoFit/>
          </a:bodyPr>
          <a:lstStyle/>
          <a:p>
            <a:pPr algn="just">
              <a:lnSpc>
                <a:spcPct val="150000"/>
              </a:lnSpc>
            </a:pPr>
            <a:r>
              <a:rPr lang="en-US" altLang="ko-KR" sz="2100" dirty="0" smtClean="0">
                <a:latin typeface="+mn-ea"/>
              </a:rPr>
              <a:t>  At </a:t>
            </a:r>
            <a:r>
              <a:rPr lang="en-US" altLang="ko-KR" sz="2100" dirty="0">
                <a:latin typeface="+mn-ea"/>
              </a:rPr>
              <a:t>Hogwarts, Dumbledore teaches Harry many skills. Harry Potter learns </a:t>
            </a:r>
            <a:r>
              <a:rPr lang="en-US" altLang="ko-KR" sz="2100" dirty="0">
                <a:solidFill>
                  <a:srgbClr val="7030A0"/>
                </a:solidFill>
                <a:latin typeface="+mn-ea"/>
              </a:rPr>
              <a:t>how to do </a:t>
            </a:r>
            <a:r>
              <a:rPr lang="en-US" altLang="ko-KR" sz="2100" dirty="0">
                <a:latin typeface="+mn-ea"/>
              </a:rPr>
              <a:t>magic. He learns </a:t>
            </a:r>
            <a:r>
              <a:rPr lang="en-US" altLang="ko-KR" sz="2100" dirty="0">
                <a:solidFill>
                  <a:srgbClr val="7030A0"/>
                </a:solidFill>
                <a:latin typeface="+mn-ea"/>
              </a:rPr>
              <a:t>how to fight</a:t>
            </a:r>
            <a:r>
              <a:rPr lang="en-US" altLang="ko-KR" sz="2100" dirty="0">
                <a:latin typeface="+mn-ea"/>
              </a:rPr>
              <a:t>. When Harry Potter gets older and stronger, he fights with Lord Voldemort. Harry realizes that Voldemort is an evil man who killed his parents. While he is fighting with Voldemort, Harry gets badly hurt but gets well right away. </a:t>
            </a:r>
          </a:p>
        </p:txBody>
      </p:sp>
    </p:spTree>
    <p:extLst>
      <p:ext uri="{BB962C8B-B14F-4D97-AF65-F5344CB8AC3E}">
        <p14:creationId xmlns:p14="http://schemas.microsoft.com/office/powerpoint/2010/main" val="643219480"/>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1590</TotalTime>
  <Words>457</Words>
  <Application>Microsoft Office PowerPoint</Application>
  <PresentationFormat>화면 슬라이드 쇼(4:3)</PresentationFormat>
  <Paragraphs>29</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08_01 개미야, 내 방엔 왜 왔니? / p.68 </vt:lpstr>
      <vt:lpstr>       Unit 08_02 트럭 속 달걀에 무슨 일이?  / p.69</vt:lpstr>
      <vt:lpstr>       Unit 08_03 지진을 예측하는 동물들_A / p.70 </vt:lpstr>
      <vt:lpstr>       Unit 08_03 지진을 예측하는 동물들_B / p.71 </vt:lpstr>
      <vt:lpstr>       Unit 08_04 해리 포터_A / p.72 </vt:lpstr>
      <vt:lpstr>       Unit 08_04 해리 포터_B / p.73 </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622</cp:revision>
  <dcterms:created xsi:type="dcterms:W3CDTF">2018-12-11T01:44:20Z</dcterms:created>
  <dcterms:modified xsi:type="dcterms:W3CDTF">2020-04-26T21:12:14Z</dcterms:modified>
</cp:coreProperties>
</file>