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36" r:id="rId2"/>
    <p:sldId id="440" r:id="rId3"/>
    <p:sldId id="441" r:id="rId4"/>
    <p:sldId id="442" r:id="rId5"/>
    <p:sldId id="443" r:id="rId6"/>
    <p:sldId id="444" r:id="rId7"/>
    <p:sldId id="446"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g BH" initials="SB" lastIdx="1" clrIdx="0">
    <p:extLst>
      <p:ext uri="{19B8F6BF-5375-455C-9EA6-DF929625EA0E}">
        <p15:presenceInfo xmlns:p15="http://schemas.microsoft.com/office/powerpoint/2012/main" userId="660273b77dd1e11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883502"/>
    <a:srgbClr val="7E0000"/>
    <a:srgbClr val="D10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76" autoAdjust="0"/>
    <p:restoredTop sz="94660"/>
  </p:normalViewPr>
  <p:slideViewPr>
    <p:cSldViewPr snapToGrid="0">
      <p:cViewPr varScale="1">
        <p:scale>
          <a:sx n="115" d="100"/>
          <a:sy n="115" d="100"/>
        </p:scale>
        <p:origin x="6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E6CCC-F433-4825-AE83-CD41CE0CA138}" type="datetimeFigureOut">
              <a:rPr lang="ko-KR" altLang="en-US" smtClean="0"/>
              <a:t>2020-04-27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5A3FC-0A9D-4227-B056-48C9850E83A5}" type="slidenum">
              <a:rPr lang="ko-KR" altLang="en-US" smtClean="0"/>
              <a:t>‹#›</a:t>
            </a:fld>
            <a:endParaRPr lang="ko-KR" altLang="en-US"/>
          </a:p>
        </p:txBody>
      </p:sp>
    </p:spTree>
    <p:extLst>
      <p:ext uri="{BB962C8B-B14F-4D97-AF65-F5344CB8AC3E}">
        <p14:creationId xmlns:p14="http://schemas.microsoft.com/office/powerpoint/2010/main" val="265557447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371600" y="1143000"/>
            <a:ext cx="4114800" cy="3086100"/>
          </a:xfrm>
        </p:spPr>
      </p:sp>
      <p:sp>
        <p:nvSpPr>
          <p:cNvPr id="3" name="슬라이드 노트 개체 틀 2"/>
          <p:cNvSpPr>
            <a:spLocks noGrp="1"/>
          </p:cNvSpPr>
          <p:nvPr>
            <p:ph type="body" idx="1"/>
          </p:nvPr>
        </p:nvSpPr>
        <p:spPr/>
        <p:txBody>
          <a:bodyPr rtlCol="0"/>
          <a:lstStyle/>
          <a:p>
            <a:pPr rtl="0"/>
            <a:endParaRPr lang="ko-KR" altLang="en-US" noProof="1"/>
          </a:p>
        </p:txBody>
      </p:sp>
      <p:sp>
        <p:nvSpPr>
          <p:cNvPr id="4" name="슬라이드 번호 개체 틀 3"/>
          <p:cNvSpPr>
            <a:spLocks noGrp="1"/>
          </p:cNvSpPr>
          <p:nvPr>
            <p:ph type="sldNum" sz="quarter" idx="10"/>
          </p:nvPr>
        </p:nvSpPr>
        <p:spPr/>
        <p:txBody>
          <a:bodyPr rtlCol="0"/>
          <a:lstStyle/>
          <a:p>
            <a:pPr rtl="0"/>
            <a:fld id="{DF61EA0F-A667-4B49-8422-0062BC55E249}" type="slidenum">
              <a:rPr lang="en-US" altLang="ko-KR" noProof="1" smtClean="0"/>
              <a:t>1</a:t>
            </a:fld>
            <a:endParaRPr lang="ko-KR" altLang="en-US" noProof="1"/>
          </a:p>
        </p:txBody>
      </p:sp>
    </p:spTree>
    <p:extLst>
      <p:ext uri="{BB962C8B-B14F-4D97-AF65-F5344CB8AC3E}">
        <p14:creationId xmlns:p14="http://schemas.microsoft.com/office/powerpoint/2010/main" val="157672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2</a:t>
            </a:fld>
            <a:endParaRPr lang="ko-KR" altLang="en-US" noProof="1"/>
          </a:p>
        </p:txBody>
      </p:sp>
    </p:spTree>
    <p:extLst>
      <p:ext uri="{BB962C8B-B14F-4D97-AF65-F5344CB8AC3E}">
        <p14:creationId xmlns:p14="http://schemas.microsoft.com/office/powerpoint/2010/main" val="104726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3</a:t>
            </a:fld>
            <a:endParaRPr lang="ko-KR" altLang="en-US" noProof="1"/>
          </a:p>
        </p:txBody>
      </p:sp>
    </p:spTree>
    <p:extLst>
      <p:ext uri="{BB962C8B-B14F-4D97-AF65-F5344CB8AC3E}">
        <p14:creationId xmlns:p14="http://schemas.microsoft.com/office/powerpoint/2010/main" val="977052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4</a:t>
            </a:fld>
            <a:endParaRPr lang="ko-KR" altLang="en-US" noProof="1"/>
          </a:p>
        </p:txBody>
      </p:sp>
    </p:spTree>
    <p:extLst>
      <p:ext uri="{BB962C8B-B14F-4D97-AF65-F5344CB8AC3E}">
        <p14:creationId xmlns:p14="http://schemas.microsoft.com/office/powerpoint/2010/main" val="2627061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5</a:t>
            </a:fld>
            <a:endParaRPr lang="ko-KR" altLang="en-US" noProof="1"/>
          </a:p>
        </p:txBody>
      </p:sp>
    </p:spTree>
    <p:extLst>
      <p:ext uri="{BB962C8B-B14F-4D97-AF65-F5344CB8AC3E}">
        <p14:creationId xmlns:p14="http://schemas.microsoft.com/office/powerpoint/2010/main" val="3432872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6</a:t>
            </a:fld>
            <a:endParaRPr lang="ko-KR" altLang="en-US" noProof="1"/>
          </a:p>
        </p:txBody>
      </p:sp>
    </p:spTree>
    <p:extLst>
      <p:ext uri="{BB962C8B-B14F-4D97-AF65-F5344CB8AC3E}">
        <p14:creationId xmlns:p14="http://schemas.microsoft.com/office/powerpoint/2010/main" val="3809583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7</a:t>
            </a:fld>
            <a:endParaRPr lang="ko-KR" altLang="en-US" noProof="1"/>
          </a:p>
        </p:txBody>
      </p:sp>
    </p:spTree>
    <p:extLst>
      <p:ext uri="{BB962C8B-B14F-4D97-AF65-F5344CB8AC3E}">
        <p14:creationId xmlns:p14="http://schemas.microsoft.com/office/powerpoint/2010/main" val="17186637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7" name="그림 6"/>
          <p:cNvPicPr>
            <a:picLocks noChangeAspect="1"/>
          </p:cNvPicPr>
          <p:nvPr userDrawn="1"/>
        </p:nvPicPr>
        <p:blipFill>
          <a:blip r:embed="rId2"/>
          <a:stretch>
            <a:fillRect/>
          </a:stretch>
        </p:blipFill>
        <p:spPr>
          <a:xfrm>
            <a:off x="634217" y="533400"/>
            <a:ext cx="5248275" cy="5791200"/>
          </a:xfrm>
          <a:prstGeom prst="rect">
            <a:avLst/>
          </a:prstGeom>
        </p:spPr>
      </p:pic>
    </p:spTree>
    <p:extLst>
      <p:ext uri="{BB962C8B-B14F-4D97-AF65-F5344CB8AC3E}">
        <p14:creationId xmlns:p14="http://schemas.microsoft.com/office/powerpoint/2010/main" val="39095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40737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8269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214438"/>
            <a:ext cx="7772400" cy="2387600"/>
          </a:xfrm>
        </p:spPr>
        <p:txBody>
          <a:bodyPr anchor="b">
            <a:normAutofit/>
          </a:bodyPr>
          <a:lstStyle>
            <a:lvl1pPr algn="l">
              <a:defRPr sz="9600" b="1" baseline="0">
                <a:solidFill>
                  <a:schemeClr val="tx1"/>
                </a:solidFill>
                <a:latin typeface="+mj-ea"/>
                <a:ea typeface="+mj-ea"/>
              </a:defRPr>
            </a:lvl1pPr>
          </a:lstStyle>
          <a:p>
            <a:r>
              <a:rPr lang="en-US" dirty="0" smtClean="0"/>
              <a:t>Unit 1 </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128711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14400"/>
            <a:ext cx="7886700" cy="5262563"/>
          </a:xfrm>
          <a:solidFill>
            <a:schemeClr val="bg1"/>
          </a:solidFill>
        </p:spPr>
        <p:txBody>
          <a:bodyPr>
            <a:normAutofit/>
          </a:bodyPr>
          <a:lstStyle>
            <a:lvl1pPr marL="0" indent="0" algn="just">
              <a:lnSpc>
                <a:spcPts val="3300"/>
              </a:lnSpc>
              <a:buNone/>
              <a:defRPr sz="2200">
                <a:latin typeface="+mn-ea"/>
                <a:ea typeface="+mn-ea"/>
              </a:defRPr>
            </a:lvl1pPr>
          </a:lstStyle>
          <a:p>
            <a:pPr lvl="0"/>
            <a:r>
              <a:rPr lang="ko-KR" altLang="en-US" dirty="0" smtClean="0"/>
              <a:t>마스터 텍스트 스타일을 편집합니다</a:t>
            </a:r>
            <a:endParaRPr lang="en-US" altLang="ko-KR" dirty="0" smtClean="0"/>
          </a:p>
          <a:p>
            <a:pPr lvl="0"/>
            <a:r>
              <a:rPr lang="ko-KR" altLang="en-US" dirty="0" smtClean="0"/>
              <a:t>마스터 텍스트 스타일을 편집합니다 </a:t>
            </a:r>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
        <p:nvSpPr>
          <p:cNvPr id="7" name="직사각형 6"/>
          <p:cNvSpPr/>
          <p:nvPr userDrawn="1"/>
        </p:nvSpPr>
        <p:spPr>
          <a:xfrm>
            <a:off x="0" y="4276"/>
            <a:ext cx="9144000" cy="525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
        <p:nvSpPr>
          <p:cNvPr id="8" name="직사각형 7"/>
          <p:cNvSpPr/>
          <p:nvPr userDrawn="1"/>
        </p:nvSpPr>
        <p:spPr>
          <a:xfrm>
            <a:off x="0" y="4273"/>
            <a:ext cx="9144000" cy="52529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Tree>
    <p:extLst>
      <p:ext uri="{BB962C8B-B14F-4D97-AF65-F5344CB8AC3E}">
        <p14:creationId xmlns:p14="http://schemas.microsoft.com/office/powerpoint/2010/main" val="2476737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409217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629842" y="2505075"/>
            <a:ext cx="3868340"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19868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22358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4834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1159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0759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70883224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1"/>
          <p:cNvSpPr txBox="1">
            <a:spLocks/>
          </p:cNvSpPr>
          <p:nvPr/>
        </p:nvSpPr>
        <p:spPr>
          <a:xfrm>
            <a:off x="0" y="0"/>
            <a:ext cx="9144000" cy="4562475"/>
          </a:xfrm>
          <a:prstGeom prst="rect">
            <a:avLst/>
          </a:prstGeom>
          <a:solidFill>
            <a:srgbClr val="883502"/>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endParaRPr lang="ko-KR" altLang="en-US" sz="1500" noProof="1">
              <a:solidFill>
                <a:schemeClr val="bg1"/>
              </a:solidFill>
              <a:latin typeface="HY견고딕" panose="02030600000101010101" pitchFamily="18" charset="-127"/>
              <a:ea typeface="HY견고딕" panose="02030600000101010101" pitchFamily="18" charset="-127"/>
            </a:endParaRPr>
          </a:p>
        </p:txBody>
      </p:sp>
      <p:sp>
        <p:nvSpPr>
          <p:cNvPr id="3" name="부제목 2"/>
          <p:cNvSpPr>
            <a:spLocks noGrp="1"/>
          </p:cNvSpPr>
          <p:nvPr>
            <p:ph type="subTitle" idx="4294967295"/>
          </p:nvPr>
        </p:nvSpPr>
        <p:spPr>
          <a:xfrm>
            <a:off x="3865452" y="4944481"/>
            <a:ext cx="4683125" cy="1359860"/>
          </a:xfrm>
        </p:spPr>
        <p:txBody>
          <a:bodyPr rtlCol="0">
            <a:noAutofit/>
          </a:bodyPr>
          <a:lstStyle/>
          <a:p>
            <a:pPr marL="0" indent="0" algn="ctr" rtl="0">
              <a:buNone/>
            </a:pP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Reader’s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Bank </a:t>
            </a: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Level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2</a:t>
            </a:r>
          </a:p>
          <a:p>
            <a:pPr marL="0" indent="0" algn="ctr" rtl="0">
              <a:buNone/>
            </a:pPr>
            <a:r>
              <a:rPr lang="en-US" altLang="ko-KR" sz="4800" b="1" spc="38" noProof="1" smtClean="0">
                <a:ln w="11430"/>
                <a:solidFill>
                  <a:schemeClr val="tx1">
                    <a:lumMod val="75000"/>
                    <a:lumOff val="25000"/>
                  </a:schemeClr>
                </a:solidFill>
                <a:effectLst>
                  <a:outerShdw blurRad="76200" dist="50800" dir="5400000" algn="tl" rotWithShape="0">
                    <a:srgbClr val="000000">
                      <a:alpha val="65000"/>
                    </a:srgbClr>
                  </a:outerShdw>
                </a:effectLst>
              </a:rPr>
              <a:t>Unit 07</a:t>
            </a:r>
            <a:endParaRPr lang="ko-KR" altLang="en-US" sz="4800" b="1" spc="38" noProof="1">
              <a:ln w="11430"/>
              <a:solidFill>
                <a:schemeClr val="tx1">
                  <a:lumMod val="75000"/>
                  <a:lumOff val="25000"/>
                </a:schemeClr>
              </a:solidFill>
              <a:effectLst>
                <a:outerShdw blurRad="76200" dist="50800" dir="5400000" algn="tl" rotWithShape="0">
                  <a:srgbClr val="000000">
                    <a:alpha val="65000"/>
                  </a:srgbClr>
                </a:outerShdw>
              </a:effectLst>
            </a:endParaRPr>
          </a:p>
        </p:txBody>
      </p:sp>
      <p:sp>
        <p:nvSpPr>
          <p:cNvPr id="4" name="부제목 4"/>
          <p:cNvSpPr txBox="1">
            <a:spLocks/>
          </p:cNvSpPr>
          <p:nvPr/>
        </p:nvSpPr>
        <p:spPr>
          <a:xfrm>
            <a:off x="3436974" y="1936453"/>
            <a:ext cx="4984012" cy="2431435"/>
          </a:xfrm>
          <a:prstGeom prst="rect">
            <a:avLst/>
          </a:prstGeom>
        </p:spPr>
        <p:txBody>
          <a:bodyPr vert="horz" wrap="square" lIns="68580" tIns="34290" rIns="68580" bIns="34290" rtlCol="0">
            <a:spAutoFit/>
          </a:bodyPr>
          <a:lstStyle>
            <a:lvl1pPr marL="0" indent="0" algn="l" defTabSz="914400" rtl="0" eaLnBrk="1" latinLnBrk="1" hangingPunct="1">
              <a:lnSpc>
                <a:spcPct val="150000"/>
              </a:lnSpc>
              <a:spcBef>
                <a:spcPts val="600"/>
              </a:spcBef>
              <a:buFont typeface="Arial" panose="020B0604020202020204" pitchFamily="34" charset="0"/>
              <a:buNone/>
              <a:defRPr sz="2800" kern="1200">
                <a:solidFill>
                  <a:srgbClr val="D24726"/>
                </a:solidFill>
                <a:latin typeface="맑은 고딕" panose="020B0503020000020004" pitchFamily="50" charset="-127"/>
                <a:ea typeface="맑은 고딕" panose="020B0503020000020004" pitchFamily="50" charset="-127"/>
                <a:cs typeface="+mn-cs"/>
              </a:defRPr>
            </a:lvl1pPr>
            <a:lvl2pPr marL="457200" indent="0" algn="ctr" defTabSz="914400" rtl="0" eaLnBrk="1" latinLnBrk="1" hangingPunct="1">
              <a:lnSpc>
                <a:spcPct val="90000"/>
              </a:lnSpc>
              <a:spcBef>
                <a:spcPct val="30000"/>
              </a:spcBef>
              <a:buFont typeface="Arial" panose="020B0604020202020204" pitchFamily="34" charset="0"/>
              <a:buNone/>
              <a:defRPr sz="2000" kern="1200">
                <a:solidFill>
                  <a:schemeClr val="tx1"/>
                </a:solidFill>
                <a:latin typeface="맑은 고딕" panose="020B0503020000020004" pitchFamily="50" charset="-127"/>
                <a:ea typeface="+mn-ea"/>
                <a:cs typeface="+mn-cs"/>
              </a:defRPr>
            </a:lvl2pPr>
            <a:lvl3pPr marL="914400" indent="0" algn="ctr" defTabSz="914400" rtl="0" eaLnBrk="1" latinLnBrk="1" hangingPunct="1">
              <a:lnSpc>
                <a:spcPct val="90000"/>
              </a:lnSpc>
              <a:spcBef>
                <a:spcPct val="30000"/>
              </a:spcBef>
              <a:buFont typeface="Arial" panose="020B0604020202020204" pitchFamily="34" charset="0"/>
              <a:buNone/>
              <a:defRPr sz="1800" kern="1200">
                <a:solidFill>
                  <a:schemeClr val="tx1"/>
                </a:solidFill>
                <a:latin typeface="맑은 고딕" panose="020B0503020000020004" pitchFamily="50" charset="-127"/>
                <a:ea typeface="+mn-ea"/>
                <a:cs typeface="+mn-cs"/>
              </a:defRPr>
            </a:lvl3pPr>
            <a:lvl4pPr marL="1371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4pPr>
            <a:lvl5pPr marL="18288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5pPr>
            <a:lvl6pPr marL="22860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수업용 </a:t>
            </a:r>
            <a:endParaRPr lang="en-US" altLang="ko-KR" sz="4950" b="1" spc="38" dirty="0">
              <a:ln w="11430"/>
              <a:solidFill>
                <a:schemeClr val="bg1">
                  <a:lumMod val="95000"/>
                </a:schemeClr>
              </a:solidFill>
              <a:effectLst>
                <a:outerShdw blurRad="76200" dist="50800" dir="5400000" algn="tl" rotWithShape="0">
                  <a:srgbClr val="000000">
                    <a:alpha val="65000"/>
                  </a:srgbClr>
                </a:outerShdw>
              </a:effectLst>
            </a:endParaRPr>
          </a:p>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본문 </a:t>
            </a:r>
            <a:r>
              <a:rPr lang="en-US" altLang="ko-KR" sz="4950" b="1" spc="38" dirty="0">
                <a:ln w="11430"/>
                <a:solidFill>
                  <a:schemeClr val="bg1">
                    <a:lumMod val="95000"/>
                  </a:schemeClr>
                </a:solidFill>
                <a:effectLst>
                  <a:outerShdw blurRad="76200" dist="50800" dir="5400000" algn="tl" rotWithShape="0">
                    <a:srgbClr val="000000">
                      <a:alpha val="65000"/>
                    </a:srgbClr>
                  </a:outerShdw>
                </a:effectLst>
              </a:rPr>
              <a:t>PPT </a:t>
            </a: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자료</a:t>
            </a:r>
          </a:p>
        </p:txBody>
      </p:sp>
      <p:pic>
        <p:nvPicPr>
          <p:cNvPr id="5" name="그림 4"/>
          <p:cNvPicPr>
            <a:picLocks noChangeAspect="1"/>
          </p:cNvPicPr>
          <p:nvPr/>
        </p:nvPicPr>
        <p:blipFill>
          <a:blip r:embed="rId3"/>
          <a:stretch>
            <a:fillRect/>
          </a:stretch>
        </p:blipFill>
        <p:spPr>
          <a:xfrm>
            <a:off x="346593" y="1643578"/>
            <a:ext cx="3090381" cy="41028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0093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07</a:t>
            </a:r>
            <a:r>
              <a:rPr lang="en-US" altLang="ko-KR" sz="1200" b="1" dirty="0" smtClean="0">
                <a:solidFill>
                  <a:schemeClr val="bg1"/>
                </a:solidFill>
                <a:latin typeface="HY견고딕" panose="02030600000101010101" pitchFamily="18" charset="-127"/>
                <a:ea typeface="HY견고딕" panose="02030600000101010101" pitchFamily="18" charset="-127"/>
              </a:rPr>
              <a:t>_01 </a:t>
            </a:r>
            <a:r>
              <a:rPr lang="ko-KR" altLang="en-US" sz="1200" b="1" dirty="0" smtClean="0">
                <a:solidFill>
                  <a:schemeClr val="bg1"/>
                </a:solidFill>
                <a:latin typeface="HY견고딕" panose="02030600000101010101" pitchFamily="18" charset="-127"/>
                <a:ea typeface="HY견고딕" panose="02030600000101010101" pitchFamily="18" charset="-127"/>
              </a:rPr>
              <a:t>형을 지켜준 반 고흐의 동생 </a:t>
            </a:r>
            <a:r>
              <a:rPr lang="en-US" altLang="ko-KR" sz="1200" b="1" dirty="0" smtClean="0">
                <a:solidFill>
                  <a:schemeClr val="bg1"/>
                </a:solidFill>
                <a:latin typeface="HY견고딕" panose="02030600000101010101" pitchFamily="18" charset="-127"/>
                <a:ea typeface="HY견고딕" panose="02030600000101010101" pitchFamily="18" charset="-127"/>
              </a:rPr>
              <a:t>/ p.60</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000821"/>
          </a:xfrm>
          <a:prstGeom prst="rect">
            <a:avLst/>
          </a:prstGeom>
        </p:spPr>
        <p:txBody>
          <a:bodyPr wrap="square">
            <a:spAutoFit/>
          </a:bodyPr>
          <a:lstStyle/>
          <a:p>
            <a:pPr algn="just">
              <a:lnSpc>
                <a:spcPct val="150000"/>
              </a:lnSpc>
            </a:pPr>
            <a:r>
              <a:rPr lang="en-US" altLang="ko-KR" sz="2100" dirty="0" smtClean="0">
                <a:latin typeface="+mn-ea"/>
              </a:rPr>
              <a:t>  Vincent </a:t>
            </a:r>
            <a:r>
              <a:rPr lang="en-US" altLang="ko-KR" sz="2100" dirty="0">
                <a:latin typeface="+mn-ea"/>
              </a:rPr>
              <a:t>van Gogh is a famous painter now. But he did not make any money from painting </a:t>
            </a:r>
            <a:r>
              <a:rPr lang="en-US" altLang="ko-KR" sz="2100" dirty="0">
                <a:solidFill>
                  <a:srgbClr val="7030A0"/>
                </a:solidFill>
                <a:latin typeface="+mn-ea"/>
              </a:rPr>
              <a:t>while</a:t>
            </a:r>
            <a:r>
              <a:rPr lang="en-US" altLang="ko-KR" sz="2100" dirty="0">
                <a:latin typeface="+mn-ea"/>
              </a:rPr>
              <a:t> he was alive. Then how did he make a living? His younger brother Theo supported him. He loved poor Vincent and sent him money all his life. Theo died six months after Vincent died. He is buried next to him in </a:t>
            </a:r>
            <a:r>
              <a:rPr lang="en-US" altLang="ko-KR" sz="2100" dirty="0" err="1">
                <a:latin typeface="+mn-ea"/>
              </a:rPr>
              <a:t>Auvers</a:t>
            </a:r>
            <a:r>
              <a:rPr lang="en-US" altLang="ko-KR" sz="2100" dirty="0">
                <a:latin typeface="+mn-ea"/>
              </a:rPr>
              <a:t>-sur-Oise, France.</a:t>
            </a:r>
          </a:p>
        </p:txBody>
      </p:sp>
    </p:spTree>
    <p:extLst>
      <p:ext uri="{BB962C8B-B14F-4D97-AF65-F5344CB8AC3E}">
        <p14:creationId xmlns:p14="http://schemas.microsoft.com/office/powerpoint/2010/main" val="150256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07</a:t>
            </a:r>
            <a:r>
              <a:rPr lang="en-US" altLang="ko-KR" sz="1200" b="1" dirty="0" smtClean="0">
                <a:solidFill>
                  <a:schemeClr val="bg1"/>
                </a:solidFill>
                <a:latin typeface="HY견고딕" panose="02030600000101010101" pitchFamily="18" charset="-127"/>
                <a:ea typeface="HY견고딕" panose="02030600000101010101" pitchFamily="18" charset="-127"/>
              </a:rPr>
              <a:t>_02 </a:t>
            </a:r>
            <a:r>
              <a:rPr lang="ko-KR" altLang="en-US" sz="1200" b="1" dirty="0" smtClean="0">
                <a:solidFill>
                  <a:schemeClr val="bg1"/>
                </a:solidFill>
                <a:latin typeface="HY견고딕" panose="02030600000101010101" pitchFamily="18" charset="-127"/>
                <a:ea typeface="HY견고딕" panose="02030600000101010101" pitchFamily="18" charset="-127"/>
              </a:rPr>
              <a:t>파란 스웨터만 입는 이유 </a:t>
            </a:r>
            <a:r>
              <a:rPr lang="en-US" altLang="ko-KR" sz="1200" b="1" dirty="0" smtClean="0">
                <a:solidFill>
                  <a:schemeClr val="bg1"/>
                </a:solidFill>
                <a:latin typeface="HY견고딕" panose="02030600000101010101" pitchFamily="18" charset="-127"/>
                <a:ea typeface="HY견고딕" panose="02030600000101010101" pitchFamily="18" charset="-127"/>
              </a:rPr>
              <a:t>/ p.61</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758387" cy="3000821"/>
          </a:xfrm>
          <a:prstGeom prst="rect">
            <a:avLst/>
          </a:prstGeom>
        </p:spPr>
        <p:txBody>
          <a:bodyPr wrap="square">
            <a:spAutoFit/>
          </a:bodyPr>
          <a:lstStyle/>
          <a:p>
            <a:pPr algn="just">
              <a:lnSpc>
                <a:spcPct val="150000"/>
              </a:lnSpc>
            </a:pPr>
            <a:r>
              <a:rPr lang="en-US" altLang="ko-KR" sz="2100" dirty="0" smtClean="0">
                <a:latin typeface="+mn-ea"/>
              </a:rPr>
              <a:t>  One </a:t>
            </a:r>
            <a:r>
              <a:rPr lang="en-US" altLang="ko-KR" sz="2100" dirty="0">
                <a:latin typeface="+mn-ea"/>
              </a:rPr>
              <a:t>day, Sarah happened to wear her blue sweater to school. She had a hard test that day. Luckily, she did well on the test. Since then, she wears the same sweater </a:t>
            </a:r>
            <a:r>
              <a:rPr lang="en-US" altLang="ko-KR" sz="2100" dirty="0">
                <a:solidFill>
                  <a:srgbClr val="7030A0"/>
                </a:solidFill>
                <a:latin typeface="+mn-ea"/>
              </a:rPr>
              <a:t>every time </a:t>
            </a:r>
            <a:r>
              <a:rPr lang="en-US" altLang="ko-KR" sz="2100" dirty="0">
                <a:latin typeface="+mn-ea"/>
              </a:rPr>
              <a:t>she has a test. The sweater doesn’t affect her test. In fact, the sweater has nothing to do with her test results. But she thinks that it does. She believes the sweater </a:t>
            </a:r>
            <a:r>
              <a:rPr lang="en-US" altLang="ko-KR" sz="2100" dirty="0" smtClean="0">
                <a:latin typeface="+mn-ea"/>
              </a:rPr>
              <a:t>is _______________ .</a:t>
            </a:r>
            <a:endParaRPr lang="en-US" altLang="ko-KR" sz="2100" dirty="0">
              <a:latin typeface="+mn-ea"/>
            </a:endParaRPr>
          </a:p>
        </p:txBody>
      </p:sp>
    </p:spTree>
    <p:extLst>
      <p:ext uri="{BB962C8B-B14F-4D97-AF65-F5344CB8AC3E}">
        <p14:creationId xmlns:p14="http://schemas.microsoft.com/office/powerpoint/2010/main" val="1663902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07</a:t>
            </a:r>
            <a:r>
              <a:rPr lang="en-US" altLang="ko-KR" sz="1200" b="1" dirty="0" smtClean="0">
                <a:solidFill>
                  <a:schemeClr val="bg1"/>
                </a:solidFill>
                <a:latin typeface="HY견고딕" panose="02030600000101010101" pitchFamily="18" charset="-127"/>
                <a:ea typeface="HY견고딕" panose="02030600000101010101" pitchFamily="18" charset="-127"/>
              </a:rPr>
              <a:t>_03 </a:t>
            </a:r>
            <a:r>
              <a:rPr lang="ko-KR" altLang="en-US" sz="1200" b="1" dirty="0" smtClean="0">
                <a:solidFill>
                  <a:schemeClr val="bg1"/>
                </a:solidFill>
                <a:latin typeface="HY견고딕" panose="02030600000101010101" pitchFamily="18" charset="-127"/>
                <a:ea typeface="HY견고딕" panose="02030600000101010101" pitchFamily="18" charset="-127"/>
              </a:rPr>
              <a:t>위기에 처한 북극곰 </a:t>
            </a:r>
            <a:r>
              <a:rPr lang="en-US" altLang="ko-KR" sz="1200" b="1" dirty="0" smtClean="0">
                <a:solidFill>
                  <a:schemeClr val="bg1"/>
                </a:solidFill>
                <a:latin typeface="HY견고딕" panose="02030600000101010101" pitchFamily="18" charset="-127"/>
                <a:ea typeface="HY견고딕" panose="02030600000101010101" pitchFamily="18" charset="-127"/>
              </a:rPr>
              <a:t>/ p.62</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891391" cy="3000821"/>
          </a:xfrm>
          <a:prstGeom prst="rect">
            <a:avLst/>
          </a:prstGeom>
        </p:spPr>
        <p:txBody>
          <a:bodyPr wrap="square">
            <a:spAutoFit/>
          </a:bodyPr>
          <a:lstStyle/>
          <a:p>
            <a:pPr algn="just">
              <a:lnSpc>
                <a:spcPct val="150000"/>
              </a:lnSpc>
            </a:pPr>
            <a:r>
              <a:rPr lang="en-US" altLang="ko-KR" sz="2100" dirty="0" smtClean="0">
                <a:latin typeface="+mn-ea"/>
              </a:rPr>
              <a:t>  Polar </a:t>
            </a:r>
            <a:r>
              <a:rPr lang="en-US" altLang="ko-KR" sz="2100" dirty="0">
                <a:latin typeface="+mn-ea"/>
              </a:rPr>
              <a:t>bears live on sea ice. They mainly eat seals. They sit and wait beside a hole in the ice </a:t>
            </a:r>
            <a:r>
              <a:rPr lang="en-US" altLang="ko-KR" sz="2100" dirty="0">
                <a:solidFill>
                  <a:srgbClr val="7030A0"/>
                </a:solidFill>
                <a:latin typeface="+mn-ea"/>
              </a:rPr>
              <a:t>until</a:t>
            </a:r>
            <a:r>
              <a:rPr lang="en-US" altLang="ko-KR" sz="2100" dirty="0">
                <a:latin typeface="+mn-ea"/>
              </a:rPr>
              <a:t> a seal comes out. Unfortunately, the ice in the North Pole is melting because of global warming. If there is less ice, polar bears have to swim farther and farther to hunt seals. As a result, they get too tired and give up before they find seals.</a:t>
            </a:r>
          </a:p>
        </p:txBody>
      </p:sp>
    </p:spTree>
    <p:extLst>
      <p:ext uri="{BB962C8B-B14F-4D97-AF65-F5344CB8AC3E}">
        <p14:creationId xmlns:p14="http://schemas.microsoft.com/office/powerpoint/2010/main" val="2024918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07</a:t>
            </a:r>
            <a:r>
              <a:rPr lang="en-US" altLang="ko-KR" sz="1200" b="1" dirty="0" smtClean="0">
                <a:solidFill>
                  <a:schemeClr val="bg1"/>
                </a:solidFill>
                <a:latin typeface="HY견고딕" panose="02030600000101010101" pitchFamily="18" charset="-127"/>
                <a:ea typeface="HY견고딕" panose="02030600000101010101" pitchFamily="18" charset="-127"/>
              </a:rPr>
              <a:t>_04 </a:t>
            </a:r>
            <a:r>
              <a:rPr lang="ko-KR" altLang="en-US" sz="1200" b="1" dirty="0" smtClean="0">
                <a:solidFill>
                  <a:schemeClr val="bg1"/>
                </a:solidFill>
                <a:latin typeface="HY견고딕" panose="02030600000101010101" pitchFamily="18" charset="-127"/>
                <a:ea typeface="HY견고딕" panose="02030600000101010101" pitchFamily="18" charset="-127"/>
              </a:rPr>
              <a:t>이것이 진정한 우정이다 </a:t>
            </a:r>
            <a:r>
              <a:rPr lang="en-US" altLang="ko-KR" sz="1200" b="1" dirty="0" smtClean="0">
                <a:solidFill>
                  <a:schemeClr val="bg1"/>
                </a:solidFill>
                <a:latin typeface="HY견고딕" panose="02030600000101010101" pitchFamily="18" charset="-127"/>
                <a:ea typeface="HY견고딕" panose="02030600000101010101" pitchFamily="18" charset="-127"/>
              </a:rPr>
              <a:t>/ p.63</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2516073"/>
          </a:xfrm>
          <a:prstGeom prst="rect">
            <a:avLst/>
          </a:prstGeom>
        </p:spPr>
        <p:txBody>
          <a:bodyPr wrap="square">
            <a:spAutoFit/>
          </a:bodyPr>
          <a:lstStyle/>
          <a:p>
            <a:pPr algn="just">
              <a:lnSpc>
                <a:spcPct val="150000"/>
              </a:lnSpc>
            </a:pPr>
            <a:r>
              <a:rPr lang="en-US" altLang="ko-KR" sz="2100" dirty="0" smtClean="0">
                <a:latin typeface="+mn-ea"/>
              </a:rPr>
              <a:t>  Ann </a:t>
            </a:r>
            <a:r>
              <a:rPr lang="en-US" altLang="ko-KR" sz="2100" dirty="0">
                <a:latin typeface="+mn-ea"/>
              </a:rPr>
              <a:t>is my best friend. We hang out very often and have a lot of fun</a:t>
            </a:r>
            <a:r>
              <a:rPr lang="en-US" altLang="ko-KR" sz="2100" dirty="0">
                <a:solidFill>
                  <a:srgbClr val="7030A0"/>
                </a:solidFill>
                <a:latin typeface="+mn-ea"/>
              </a:rPr>
              <a:t>. Every time </a:t>
            </a:r>
            <a:r>
              <a:rPr lang="en-US" altLang="ko-KR" sz="2100" dirty="0">
                <a:latin typeface="+mn-ea"/>
              </a:rPr>
              <a:t>I have problems, I can talk to her about them in private. She knows everything about me, but she doesn’t tell other people. In addition, she never judges me for anything. I can just sit silently with her and still feel comfortable.</a:t>
            </a:r>
          </a:p>
        </p:txBody>
      </p:sp>
    </p:spTree>
    <p:extLst>
      <p:ext uri="{BB962C8B-B14F-4D97-AF65-F5344CB8AC3E}">
        <p14:creationId xmlns:p14="http://schemas.microsoft.com/office/powerpoint/2010/main" val="2580287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07</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smtClean="0">
                <a:solidFill>
                  <a:schemeClr val="bg1"/>
                </a:solidFill>
                <a:latin typeface="HY견고딕" panose="02030600000101010101" pitchFamily="18" charset="-127"/>
                <a:ea typeface="HY견고딕" panose="02030600000101010101" pitchFamily="18" charset="-127"/>
              </a:rPr>
              <a:t>외국어를 구사하는 고양이</a:t>
            </a:r>
            <a:r>
              <a:rPr lang="en-US" altLang="ko-KR" sz="1200" b="1" dirty="0">
                <a:solidFill>
                  <a:schemeClr val="bg1"/>
                </a:solidFill>
                <a:latin typeface="HY견고딕" panose="02030600000101010101" pitchFamily="18" charset="-127"/>
                <a:ea typeface="HY견고딕" panose="02030600000101010101" pitchFamily="18" charset="-127"/>
              </a:rPr>
              <a:t>_</a:t>
            </a:r>
            <a:r>
              <a:rPr lang="en-US" altLang="ko-KR" sz="1200" b="1" dirty="0" smtClean="0">
                <a:solidFill>
                  <a:schemeClr val="bg1"/>
                </a:solidFill>
                <a:latin typeface="HY견고딕" panose="02030600000101010101" pitchFamily="18" charset="-127"/>
                <a:ea typeface="HY견고딕" panose="02030600000101010101" pitchFamily="18" charset="-127"/>
              </a:rPr>
              <a:t>A / p.64</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2031325"/>
          </a:xfrm>
          <a:prstGeom prst="rect">
            <a:avLst/>
          </a:prstGeom>
        </p:spPr>
        <p:txBody>
          <a:bodyPr wrap="square">
            <a:spAutoFit/>
          </a:bodyPr>
          <a:lstStyle/>
          <a:p>
            <a:pPr algn="just">
              <a:lnSpc>
                <a:spcPct val="150000"/>
              </a:lnSpc>
            </a:pPr>
            <a:r>
              <a:rPr lang="en-US" altLang="ko-KR" sz="2100" dirty="0" smtClean="0">
                <a:latin typeface="+mn-ea"/>
              </a:rPr>
              <a:t>  A </a:t>
            </a:r>
            <a:r>
              <a:rPr lang="en-US" altLang="ko-KR" sz="2100" dirty="0">
                <a:latin typeface="+mn-ea"/>
              </a:rPr>
              <a:t>mouse is hiding in a hole in the wall. He is afraid to come out. Why? </a:t>
            </a:r>
            <a:r>
              <a:rPr lang="en-US" altLang="ko-KR" sz="2100" dirty="0">
                <a:solidFill>
                  <a:srgbClr val="7030A0"/>
                </a:solidFill>
                <a:latin typeface="+mn-ea"/>
              </a:rPr>
              <a:t>Every time </a:t>
            </a:r>
            <a:r>
              <a:rPr lang="en-US" altLang="ko-KR" sz="2100" dirty="0">
                <a:latin typeface="+mn-ea"/>
              </a:rPr>
              <a:t>he tries to come out, he hears a cat’s meow in front of the hole. The mouse is waiting </a:t>
            </a:r>
            <a:r>
              <a:rPr lang="en-US" altLang="ko-KR" sz="2100" dirty="0">
                <a:solidFill>
                  <a:srgbClr val="7030A0"/>
                </a:solidFill>
                <a:latin typeface="+mn-ea"/>
              </a:rPr>
              <a:t>until</a:t>
            </a:r>
            <a:r>
              <a:rPr lang="en-US" altLang="ko-KR" sz="2100" dirty="0" smtClean="0">
                <a:latin typeface="+mn-ea"/>
              </a:rPr>
              <a:t> </a:t>
            </a:r>
            <a:r>
              <a:rPr lang="en-US" altLang="ko-KR" sz="2100" dirty="0">
                <a:latin typeface="+mn-ea"/>
              </a:rPr>
              <a:t>the cat is gone. A few minutes later, the mouse can’t hear the cat.</a:t>
            </a:r>
          </a:p>
        </p:txBody>
      </p:sp>
    </p:spTree>
    <p:extLst>
      <p:ext uri="{BB962C8B-B14F-4D97-AF65-F5344CB8AC3E}">
        <p14:creationId xmlns:p14="http://schemas.microsoft.com/office/powerpoint/2010/main" val="825082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07</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a:solidFill>
                  <a:schemeClr val="bg1"/>
                </a:solidFill>
                <a:latin typeface="HY견고딕" panose="02030600000101010101" pitchFamily="18" charset="-127"/>
                <a:ea typeface="HY견고딕" panose="02030600000101010101" pitchFamily="18" charset="-127"/>
              </a:rPr>
              <a:t>외국어를 구사하는 고양이</a:t>
            </a:r>
            <a:r>
              <a:rPr lang="en-US" altLang="ko-KR" sz="1200" b="1" dirty="0" smtClean="0">
                <a:solidFill>
                  <a:schemeClr val="bg1"/>
                </a:solidFill>
                <a:latin typeface="HY견고딕" panose="02030600000101010101" pitchFamily="18" charset="-127"/>
                <a:ea typeface="HY견고딕" panose="02030600000101010101" pitchFamily="18" charset="-127"/>
              </a:rPr>
              <a:t>_B </a:t>
            </a:r>
            <a:r>
              <a:rPr lang="en-US" altLang="ko-KR" sz="1200" b="1" dirty="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p.65</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949580" cy="3970318"/>
          </a:xfrm>
          <a:prstGeom prst="rect">
            <a:avLst/>
          </a:prstGeom>
        </p:spPr>
        <p:txBody>
          <a:bodyPr wrap="square">
            <a:spAutoFit/>
          </a:bodyPr>
          <a:lstStyle/>
          <a:p>
            <a:pPr algn="just">
              <a:lnSpc>
                <a:spcPct val="150000"/>
              </a:lnSpc>
            </a:pPr>
            <a:r>
              <a:rPr lang="en-US" altLang="ko-KR" sz="2100" dirty="0" smtClean="0">
                <a:latin typeface="+mn-ea"/>
              </a:rPr>
              <a:t>  At </a:t>
            </a:r>
            <a:r>
              <a:rPr lang="en-US" altLang="ko-KR" sz="2100" dirty="0">
                <a:latin typeface="+mn-ea"/>
              </a:rPr>
              <a:t>that moment, the mouse hears the sound of another mouse from outside the hole. Squeak! Squeak! The mouse thinks, ‘The cat is gone. I can go outside now.’ When he comes outside, however, the cat catches him. She brings the mouse back to her babies. She says, “See, kids? Speaking a second language is really helpful. </a:t>
            </a:r>
            <a:r>
              <a:rPr lang="en-US" altLang="ko-KR" sz="2100" dirty="0">
                <a:solidFill>
                  <a:srgbClr val="7030A0"/>
                </a:solidFill>
                <a:latin typeface="+mn-ea"/>
              </a:rPr>
              <a:t>Next time </a:t>
            </a:r>
            <a:r>
              <a:rPr lang="en-US" altLang="ko-KR" sz="2100" dirty="0">
                <a:latin typeface="+mn-ea"/>
              </a:rPr>
              <a:t>you want to catch a mouse, do as I do.”</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1870568537"/>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1566</TotalTime>
  <Words>497</Words>
  <Application>Microsoft Office PowerPoint</Application>
  <PresentationFormat>화면 슬라이드 쇼(4:3)</PresentationFormat>
  <Paragraphs>29</Paragraphs>
  <Slides>7</Slides>
  <Notes>7</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HY견고딕</vt:lpstr>
      <vt:lpstr>맑은 고딕</vt:lpstr>
      <vt:lpstr>Arial</vt:lpstr>
      <vt:lpstr>Calibri</vt:lpstr>
      <vt:lpstr>Calibri Light</vt:lpstr>
      <vt:lpstr>Office 테마</vt:lpstr>
      <vt:lpstr>PowerPoint 프레젠테이션</vt:lpstr>
      <vt:lpstr>       Unit 07_01 형을 지켜준 반 고흐의 동생 / p.60</vt:lpstr>
      <vt:lpstr>       Unit 07_02 파란 스웨터만 입는 이유 / p.61</vt:lpstr>
      <vt:lpstr>       Unit 07_03 위기에 처한 북극곰 / p.62</vt:lpstr>
      <vt:lpstr>       Unit 07_04 이것이 진정한 우정이다 / p.63</vt:lpstr>
      <vt:lpstr>       Unit 07_05 외국어를 구사하는 고양이_A / p.64</vt:lpstr>
      <vt:lpstr>       Unit 07_05 외국어를 구사하는 고양이_B / p.65</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601</cp:revision>
  <dcterms:created xsi:type="dcterms:W3CDTF">2018-12-11T01:44:20Z</dcterms:created>
  <dcterms:modified xsi:type="dcterms:W3CDTF">2020-04-26T21:06:59Z</dcterms:modified>
</cp:coreProperties>
</file>