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58" r:id="rId4"/>
    <p:sldId id="459" r:id="rId5"/>
    <p:sldId id="460" r:id="rId6"/>
    <p:sldId id="461" r:id="rId7"/>
    <p:sldId id="462"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2888602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250227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941317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24833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481824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883502"/>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2</a:t>
            </a:r>
            <a:endPar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endParaRP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04</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601775" y="1460697"/>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4446"/>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용돈을 더 받는 비결 </a:t>
            </a:r>
            <a:r>
              <a:rPr lang="en-US" altLang="ko-KR" sz="1200" b="1" dirty="0" smtClean="0">
                <a:solidFill>
                  <a:schemeClr val="bg1"/>
                </a:solidFill>
                <a:latin typeface="HY견고딕" panose="02030600000101010101" pitchFamily="18" charset="-127"/>
                <a:ea typeface="HY견고딕" panose="02030600000101010101" pitchFamily="18" charset="-127"/>
              </a:rPr>
              <a:t>/ p.36</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4455066"/>
          </a:xfrm>
          <a:prstGeom prst="rect">
            <a:avLst/>
          </a:prstGeom>
        </p:spPr>
        <p:txBody>
          <a:bodyPr wrap="square">
            <a:spAutoFit/>
          </a:bodyPr>
          <a:lstStyle/>
          <a:p>
            <a:pPr algn="just">
              <a:lnSpc>
                <a:spcPct val="150000"/>
              </a:lnSpc>
            </a:pPr>
            <a:r>
              <a:rPr lang="en-US" altLang="ko-KR" sz="2100" dirty="0" smtClean="0">
                <a:latin typeface="+mn-ea"/>
              </a:rPr>
              <a:t>  Laura </a:t>
            </a:r>
            <a:r>
              <a:rPr lang="en-US" altLang="ko-KR" sz="2100" dirty="0">
                <a:latin typeface="+mn-ea"/>
              </a:rPr>
              <a:t>gets ten dollars a week from her parents. ( ① ) But she needs more money. She wants to buy her favorite things.  ( ② ) She asks her parents for a bigger allowance. They say no.  ( ③ ) What can she do </a:t>
            </a:r>
            <a:r>
              <a:rPr lang="en-US" altLang="ko-KR" sz="2100" dirty="0">
                <a:solidFill>
                  <a:srgbClr val="7030A0"/>
                </a:solidFill>
                <a:latin typeface="+mn-ea"/>
              </a:rPr>
              <a:t>to change </a:t>
            </a:r>
            <a:r>
              <a:rPr lang="en-US" altLang="ko-KR" sz="2100" dirty="0">
                <a:latin typeface="+mn-ea"/>
              </a:rPr>
              <a:t>their minds? She washes their cars. ( ④ ) She does the dishes. ( ⑤ ) Her parents decide to raise her allowance. From now on, she will get fifteen dollars a week</a:t>
            </a:r>
            <a:r>
              <a:rPr lang="en-US" altLang="ko-KR" sz="2100" dirty="0" smtClean="0">
                <a:latin typeface="+mn-ea"/>
              </a:rPr>
              <a:t>.</a:t>
            </a:r>
          </a:p>
          <a:p>
            <a:pPr algn="just">
              <a:lnSpc>
                <a:spcPct val="150000"/>
              </a:lnSpc>
            </a:pPr>
            <a:endParaRPr lang="en-US" altLang="ko-KR" sz="2100" dirty="0">
              <a:latin typeface="+mn-ea"/>
            </a:endParaRPr>
          </a:p>
          <a:p>
            <a:pPr algn="just">
              <a:lnSpc>
                <a:spcPct val="150000"/>
              </a:lnSpc>
            </a:pPr>
            <a:endParaRPr lang="en-US" altLang="ko-KR" sz="2100" dirty="0">
              <a:latin typeface="+mn-ea"/>
            </a:endParaRPr>
          </a:p>
          <a:p>
            <a:pPr algn="just">
              <a:lnSpc>
                <a:spcPct val="150000"/>
              </a:lnSpc>
            </a:pPr>
            <a:endParaRPr lang="en-US" altLang="ko-KR" sz="2100" dirty="0">
              <a:latin typeface="+mn-ea"/>
            </a:endParaRPr>
          </a:p>
        </p:txBody>
      </p:sp>
      <p:sp>
        <p:nvSpPr>
          <p:cNvPr id="4" name="TextBox 3"/>
          <p:cNvSpPr txBox="1"/>
          <p:nvPr/>
        </p:nvSpPr>
        <p:spPr>
          <a:xfrm>
            <a:off x="554339" y="4414059"/>
            <a:ext cx="304507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ko-KR" dirty="0" smtClean="0"/>
              <a:t>This plan works!</a:t>
            </a:r>
            <a:endParaRPr lang="ko-KR" altLang="en-US" dirty="0"/>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내일 우리 엄마 결혼해요</a:t>
            </a:r>
            <a:r>
              <a:rPr lang="en-US" altLang="ko-KR" sz="1200" b="1" dirty="0" smtClean="0">
                <a:solidFill>
                  <a:schemeClr val="bg1"/>
                </a:solidFill>
                <a:latin typeface="HY견고딕" panose="02030600000101010101" pitchFamily="18" charset="-127"/>
                <a:ea typeface="HY견고딕" panose="02030600000101010101" pitchFamily="18" charset="-127"/>
              </a:rPr>
              <a:t>! / p.37</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just">
              <a:lnSpc>
                <a:spcPct val="150000"/>
              </a:lnSpc>
            </a:pPr>
            <a:r>
              <a:rPr lang="en-US" altLang="ko-KR" sz="2100" dirty="0" smtClean="0">
                <a:latin typeface="+mn-ea"/>
              </a:rPr>
              <a:t>  My </a:t>
            </a:r>
            <a:r>
              <a:rPr lang="en-US" altLang="ko-KR" sz="2100" dirty="0">
                <a:latin typeface="+mn-ea"/>
              </a:rPr>
              <a:t>mom was not happy with my dad, so my parents got divorced last year. Dad left us, and I lived alone with my mom. Dad said, “I love you, Elena,” but I was very sad </a:t>
            </a:r>
            <a:r>
              <a:rPr lang="en-US" altLang="ko-KR" sz="2100" dirty="0">
                <a:solidFill>
                  <a:srgbClr val="7030A0"/>
                </a:solidFill>
                <a:latin typeface="+mn-ea"/>
              </a:rPr>
              <a:t>to leave </a:t>
            </a:r>
            <a:r>
              <a:rPr lang="en-US" altLang="ko-KR" sz="2100" dirty="0">
                <a:latin typeface="+mn-ea"/>
              </a:rPr>
              <a:t>my dad. But, now, I’m excited! Tomorrow my mom is marrying Mr. Fisher. That means my family and Mr. Fisher’s family are getting married, too. Our two families will become one BIG Family!</a:t>
            </a:r>
          </a:p>
        </p:txBody>
      </p:sp>
    </p:spTree>
    <p:extLst>
      <p:ext uri="{BB962C8B-B14F-4D97-AF65-F5344CB8AC3E}">
        <p14:creationId xmlns:p14="http://schemas.microsoft.com/office/powerpoint/2010/main" val="3900335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말하는 냉장고 </a:t>
            </a:r>
            <a:r>
              <a:rPr lang="en-US" altLang="ko-KR" sz="1200" b="1" dirty="0" smtClean="0">
                <a:solidFill>
                  <a:schemeClr val="bg1"/>
                </a:solidFill>
                <a:latin typeface="HY견고딕" panose="02030600000101010101" pitchFamily="18" charset="-127"/>
                <a:ea typeface="HY견고딕" panose="02030600000101010101" pitchFamily="18" charset="-127"/>
              </a:rPr>
              <a:t>/  p.3</a:t>
            </a:r>
            <a:r>
              <a:rPr lang="en-US" altLang="ko-KR" sz="1200" b="1" dirty="0">
                <a:solidFill>
                  <a:schemeClr val="bg1"/>
                </a:solidFill>
                <a:latin typeface="HY견고딕" panose="02030600000101010101" pitchFamily="18" charset="-127"/>
                <a:ea typeface="HY견고딕" panose="02030600000101010101" pitchFamily="18" charset="-127"/>
              </a:rPr>
              <a:t>8</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16329" cy="3000821"/>
          </a:xfrm>
          <a:prstGeom prst="rect">
            <a:avLst/>
          </a:prstGeom>
        </p:spPr>
        <p:txBody>
          <a:bodyPr wrap="square">
            <a:spAutoFit/>
          </a:bodyPr>
          <a:lstStyle/>
          <a:p>
            <a:pPr algn="just">
              <a:lnSpc>
                <a:spcPct val="150000"/>
              </a:lnSpc>
            </a:pPr>
            <a:r>
              <a:rPr lang="en-US" altLang="ko-KR" sz="2100" dirty="0" smtClean="0">
                <a:latin typeface="+mn-ea"/>
              </a:rPr>
              <a:t>  Mr</a:t>
            </a:r>
            <a:r>
              <a:rPr lang="en-US" altLang="ko-KR" sz="2100" dirty="0">
                <a:latin typeface="+mn-ea"/>
              </a:rPr>
              <a:t>. Green wanted to lose weight, so he went on a diet. But when he was hungry, he ate pie, cake, and ice cream. He would forget he was on a diet. So he bought a “talking” refrigerator </a:t>
            </a:r>
            <a:r>
              <a:rPr lang="en-US" altLang="ko-KR" sz="2100" dirty="0">
                <a:solidFill>
                  <a:srgbClr val="7030A0"/>
                </a:solidFill>
                <a:latin typeface="+mn-ea"/>
              </a:rPr>
              <a:t>to avoid </a:t>
            </a:r>
            <a:r>
              <a:rPr lang="en-US" altLang="ko-KR" sz="2100" dirty="0">
                <a:latin typeface="+mn-ea"/>
              </a:rPr>
              <a:t>this problem. When Mr. Green opened it, the refrigerator said, “Don’t eat. You’ll get fatter.” Now he doesn’t forget. Now he doesn’t eat so much. </a:t>
            </a:r>
          </a:p>
        </p:txBody>
      </p:sp>
    </p:spTree>
    <p:extLst>
      <p:ext uri="{BB962C8B-B14F-4D97-AF65-F5344CB8AC3E}">
        <p14:creationId xmlns:p14="http://schemas.microsoft.com/office/powerpoint/2010/main" val="189837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err="1" smtClean="0">
                <a:solidFill>
                  <a:schemeClr val="bg1"/>
                </a:solidFill>
                <a:latin typeface="HY견고딕" panose="02030600000101010101" pitchFamily="18" charset="-127"/>
                <a:ea typeface="HY견고딕" panose="02030600000101010101" pitchFamily="18" charset="-127"/>
              </a:rPr>
              <a:t>찰떡궁합인</a:t>
            </a:r>
            <a:r>
              <a:rPr lang="ko-KR" altLang="en-US" sz="1200" b="1" dirty="0" smtClean="0">
                <a:solidFill>
                  <a:schemeClr val="bg1"/>
                </a:solidFill>
                <a:latin typeface="HY견고딕" panose="02030600000101010101" pitchFamily="18" charset="-127"/>
                <a:ea typeface="HY견고딕" panose="02030600000101010101" pitchFamily="18" charset="-127"/>
              </a:rPr>
              <a:t> 두 소녀 </a:t>
            </a:r>
            <a:r>
              <a:rPr lang="en-US" altLang="ko-KR" sz="1200" b="1" dirty="0" smtClean="0">
                <a:solidFill>
                  <a:schemeClr val="bg1"/>
                </a:solidFill>
                <a:latin typeface="HY견고딕" panose="02030600000101010101" pitchFamily="18" charset="-127"/>
                <a:ea typeface="HY견고딕" panose="02030600000101010101" pitchFamily="18" charset="-127"/>
              </a:rPr>
              <a:t>/ p.3</a:t>
            </a:r>
            <a:r>
              <a:rPr lang="en-US" altLang="ko-KR" sz="1200" b="1" dirty="0">
                <a:solidFill>
                  <a:schemeClr val="bg1"/>
                </a:solidFill>
                <a:latin typeface="HY견고딕" panose="02030600000101010101" pitchFamily="18" charset="-127"/>
                <a:ea typeface="HY견고딕" panose="02030600000101010101" pitchFamily="18" charset="-127"/>
              </a:rPr>
              <a:t>9</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516073"/>
          </a:xfrm>
          <a:prstGeom prst="rect">
            <a:avLst/>
          </a:prstGeom>
        </p:spPr>
        <p:txBody>
          <a:bodyPr wrap="square">
            <a:spAutoFit/>
          </a:bodyPr>
          <a:lstStyle/>
          <a:p>
            <a:pPr algn="just">
              <a:lnSpc>
                <a:spcPct val="150000"/>
              </a:lnSpc>
            </a:pPr>
            <a:r>
              <a:rPr lang="en-US" altLang="ko-KR" sz="2100" dirty="0" smtClean="0">
                <a:latin typeface="+mn-ea"/>
              </a:rPr>
              <a:t>  Ella </a:t>
            </a:r>
            <a:r>
              <a:rPr lang="en-US" altLang="ko-KR" sz="2100" dirty="0">
                <a:latin typeface="+mn-ea"/>
              </a:rPr>
              <a:t>and Mila are a </a:t>
            </a:r>
            <a:r>
              <a:rPr lang="en-US" altLang="ko-KR" sz="2100" u="sng" dirty="0">
                <a:latin typeface="+mn-ea"/>
              </a:rPr>
              <a:t>good match</a:t>
            </a:r>
            <a:r>
              <a:rPr lang="en-US" altLang="ko-KR" sz="2100" dirty="0">
                <a:latin typeface="+mn-ea"/>
              </a:rPr>
              <a:t> for each other. Ella loves talking, but Mila loves listening. Ella is good at reading while Mila is good at writing. Ella can sing well, but Mila can dance well. That’s why Ella and Mila are always happy </a:t>
            </a:r>
            <a:r>
              <a:rPr lang="en-US" altLang="ko-KR" sz="2100" dirty="0">
                <a:solidFill>
                  <a:srgbClr val="7030A0"/>
                </a:solidFill>
                <a:latin typeface="+mn-ea"/>
              </a:rPr>
              <a:t>to be </a:t>
            </a:r>
            <a:r>
              <a:rPr lang="en-US" altLang="ko-KR" sz="2100" dirty="0">
                <a:latin typeface="+mn-ea"/>
              </a:rPr>
              <a:t>together.</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325277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한국과 일본은 한 핏줄 </a:t>
            </a:r>
            <a:r>
              <a:rPr lang="en-US" altLang="ko-KR" sz="1200" b="1" dirty="0" smtClean="0">
                <a:solidFill>
                  <a:schemeClr val="bg1"/>
                </a:solidFill>
                <a:latin typeface="HY견고딕" panose="02030600000101010101" pitchFamily="18" charset="-127"/>
                <a:ea typeface="HY견고딕" panose="02030600000101010101" pitchFamily="18" charset="-127"/>
              </a:rPr>
              <a:t>_A/ p.40</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32955" cy="3485570"/>
          </a:xfrm>
          <a:prstGeom prst="rect">
            <a:avLst/>
          </a:prstGeom>
        </p:spPr>
        <p:txBody>
          <a:bodyPr wrap="square">
            <a:spAutoFit/>
          </a:bodyPr>
          <a:lstStyle/>
          <a:p>
            <a:pPr algn="just">
              <a:lnSpc>
                <a:spcPct val="150000"/>
              </a:lnSpc>
            </a:pPr>
            <a:r>
              <a:rPr lang="en-US" altLang="ko-KR" sz="2100" dirty="0" smtClean="0">
                <a:latin typeface="+mn-ea"/>
              </a:rPr>
              <a:t>  In </a:t>
            </a:r>
            <a:r>
              <a:rPr lang="en-US" altLang="ko-KR" sz="2100" dirty="0">
                <a:latin typeface="+mn-ea"/>
              </a:rPr>
              <a:t>2001, the Japanese emperor Akihito surprised the world. He said that his mother’s family came from Korea. As you know, </a:t>
            </a:r>
            <a:r>
              <a:rPr lang="en-US" altLang="ko-KR" sz="2100" dirty="0" err="1">
                <a:latin typeface="+mn-ea"/>
              </a:rPr>
              <a:t>Baekje</a:t>
            </a:r>
            <a:r>
              <a:rPr lang="en-US" altLang="ko-KR" sz="2100" dirty="0">
                <a:latin typeface="+mn-ea"/>
              </a:rPr>
              <a:t> was an old Korean kingdom. In the 7th century, Silla took </a:t>
            </a:r>
            <a:r>
              <a:rPr lang="en-US" altLang="ko-KR" sz="2100" dirty="0" err="1">
                <a:latin typeface="+mn-ea"/>
              </a:rPr>
              <a:t>Baekje’s</a:t>
            </a:r>
            <a:r>
              <a:rPr lang="en-US" altLang="ko-KR" sz="2100" dirty="0">
                <a:latin typeface="+mn-ea"/>
              </a:rPr>
              <a:t> land. After </a:t>
            </a:r>
            <a:r>
              <a:rPr lang="en-US" altLang="ko-KR" sz="2100" dirty="0" err="1">
                <a:latin typeface="+mn-ea"/>
              </a:rPr>
              <a:t>Baekje</a:t>
            </a:r>
            <a:r>
              <a:rPr lang="en-US" altLang="ko-KR" sz="2100" dirty="0">
                <a:latin typeface="+mn-ea"/>
              </a:rPr>
              <a:t> lost its land to Silla, some of its royal family went away to Japan </a:t>
            </a:r>
            <a:r>
              <a:rPr lang="en-US" altLang="ko-KR" sz="2100" dirty="0">
                <a:solidFill>
                  <a:srgbClr val="7030A0"/>
                </a:solidFill>
                <a:latin typeface="+mn-ea"/>
              </a:rPr>
              <a:t>to find </a:t>
            </a:r>
            <a:r>
              <a:rPr lang="en-US" altLang="ko-KR" sz="2100" dirty="0">
                <a:latin typeface="+mn-ea"/>
              </a:rPr>
              <a:t>a new place to live. Later they married into the Japanese royal family.</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4135846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04</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한국과 일본은 한 핏줄 </a:t>
            </a:r>
            <a:r>
              <a:rPr lang="en-US" altLang="ko-KR" sz="1200" b="1" dirty="0" smtClean="0">
                <a:solidFill>
                  <a:schemeClr val="bg1"/>
                </a:solidFill>
                <a:latin typeface="HY견고딕" panose="02030600000101010101" pitchFamily="18" charset="-127"/>
                <a:ea typeface="HY견고딕" panose="02030600000101010101" pitchFamily="18" charset="-127"/>
              </a:rPr>
              <a:t>_B/ p.41</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485570"/>
          </a:xfrm>
          <a:prstGeom prst="rect">
            <a:avLst/>
          </a:prstGeom>
        </p:spPr>
        <p:txBody>
          <a:bodyPr wrap="square">
            <a:spAutoFit/>
          </a:bodyPr>
          <a:lstStyle/>
          <a:p>
            <a:pPr algn="just">
              <a:lnSpc>
                <a:spcPct val="150000"/>
              </a:lnSpc>
            </a:pPr>
            <a:r>
              <a:rPr lang="en-US" altLang="ko-KR" sz="2100" dirty="0" smtClean="0">
                <a:latin typeface="+mn-ea"/>
              </a:rPr>
              <a:t>  Korea </a:t>
            </a:r>
            <a:r>
              <a:rPr lang="en-US" altLang="ko-KR" sz="2100" dirty="0">
                <a:latin typeface="+mn-ea"/>
              </a:rPr>
              <a:t>and Japan have a lot in common. Their cultures and languages are similar. If Akihito’s words are true, they share blood, too. This is a good start for </a:t>
            </a:r>
            <a:r>
              <a:rPr lang="en-US" altLang="ko-KR" sz="2100" dirty="0" smtClean="0">
                <a:latin typeface="+mn-ea"/>
              </a:rPr>
              <a:t>a </a:t>
            </a:r>
            <a:r>
              <a:rPr lang="en-US" altLang="ko-KR" sz="2100" dirty="0" smtClean="0">
                <a:latin typeface="+mn-ea"/>
              </a:rPr>
              <a:t>________________. </a:t>
            </a:r>
            <a:r>
              <a:rPr lang="en-US" altLang="ko-KR" sz="2100" dirty="0">
                <a:latin typeface="+mn-ea"/>
              </a:rPr>
              <a:t>Japan was once the enemy of Korea. But now is the time to build new history. As the saying goes, the best victory is to turn an enemy into a friend.</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3175478860"/>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1578</TotalTime>
  <Words>523</Words>
  <Application>Microsoft Office PowerPoint</Application>
  <PresentationFormat>화면 슬라이드 쇼(4:3)</PresentationFormat>
  <Paragraphs>31</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04_01 용돈을 더 받는 비결 / p.36 </vt:lpstr>
      <vt:lpstr>       Unit 04_02  내일 우리 엄마 결혼해요! / p.37</vt:lpstr>
      <vt:lpstr>       Unit 04_03 말하는 냉장고 /  p.38</vt:lpstr>
      <vt:lpstr>       Unit 04_04  찰떡궁합인 두 소녀 / p.39</vt:lpstr>
      <vt:lpstr>       Unit 04_05  한국과 일본은 한 핏줄 _A/ p.40</vt:lpstr>
      <vt:lpstr>       Unit 04_05  한국과 일본은 한 핏줄 _B/ p.41</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601</cp:revision>
  <dcterms:created xsi:type="dcterms:W3CDTF">2018-12-11T01:44:20Z</dcterms:created>
  <dcterms:modified xsi:type="dcterms:W3CDTF">2020-04-26T20:52:42Z</dcterms:modified>
</cp:coreProperties>
</file>