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52" r:id="rId4"/>
    <p:sldId id="453" r:id="rId5"/>
    <p:sldId id="457" r:id="rId6"/>
    <p:sldId id="461" r:id="rId7"/>
    <p:sldId id="462"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3912223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301170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1915472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3968953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37019069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chemeClr val="accent1">
              <a:lumMod val="75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2</a:t>
            </a:r>
            <a:endPar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endParaRP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03</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458177" y="1385881"/>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03</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smtClean="0">
                <a:solidFill>
                  <a:schemeClr val="bg1"/>
                </a:solidFill>
                <a:latin typeface="HY견고딕" panose="02030600000101010101" pitchFamily="18" charset="-127"/>
                <a:ea typeface="HY견고딕" panose="02030600000101010101" pitchFamily="18" charset="-127"/>
              </a:rPr>
              <a:t>마법의 셔츠 </a:t>
            </a:r>
            <a:r>
              <a:rPr lang="en-US" altLang="ko-KR" sz="1200" b="1" dirty="0" smtClean="0">
                <a:solidFill>
                  <a:schemeClr val="bg1"/>
                </a:solidFill>
                <a:latin typeface="HY견고딕" panose="02030600000101010101" pitchFamily="18" charset="-127"/>
                <a:ea typeface="HY견고딕" panose="02030600000101010101" pitchFamily="18" charset="-127"/>
              </a:rPr>
              <a:t>/ p.28</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453620"/>
          </a:xfrm>
          <a:prstGeom prst="rect">
            <a:avLst/>
          </a:prstGeom>
        </p:spPr>
        <p:txBody>
          <a:bodyPr wrap="square">
            <a:spAutoFit/>
          </a:bodyPr>
          <a:lstStyle/>
          <a:p>
            <a:pPr algn="just">
              <a:lnSpc>
                <a:spcPct val="150000"/>
              </a:lnSpc>
            </a:pPr>
            <a:r>
              <a:rPr lang="en-US" altLang="ko-KR" sz="2100" dirty="0" smtClean="0">
                <a:latin typeface="+mn-ea"/>
              </a:rPr>
              <a:t>  Serena </a:t>
            </a:r>
            <a:r>
              <a:rPr lang="en-US" altLang="ko-KR" sz="2100" dirty="0">
                <a:latin typeface="+mn-ea"/>
              </a:rPr>
              <a:t>has an ugly shirt, but it is a magic </a:t>
            </a:r>
            <a:r>
              <a:rPr lang="en-US" altLang="ko-KR" sz="2100" dirty="0">
                <a:solidFill>
                  <a:srgbClr val="7030A0"/>
                </a:solidFill>
                <a:latin typeface="+mn-ea"/>
              </a:rPr>
              <a:t>one</a:t>
            </a:r>
            <a:r>
              <a:rPr lang="en-US" altLang="ko-KR" sz="2100" dirty="0">
                <a:latin typeface="+mn-ea"/>
              </a:rPr>
              <a:t>. Why? It brings her good luck. When she wears it, her wishes come true. She wears it when </a:t>
            </a:r>
            <a:r>
              <a:rPr lang="en-US" altLang="ko-KR" sz="2100" u="sng" dirty="0">
                <a:latin typeface="+mn-ea"/>
              </a:rPr>
              <a:t>something important</a:t>
            </a:r>
            <a:r>
              <a:rPr lang="en-US" altLang="ko-KR" sz="2100" dirty="0">
                <a:latin typeface="+mn-ea"/>
              </a:rPr>
              <a:t> is going to happen. She wears it on days when she has a test and when she goes on </a:t>
            </a:r>
            <a:r>
              <a:rPr lang="en-US" altLang="ko-KR" sz="2100" dirty="0" smtClean="0">
                <a:latin typeface="+mn-ea"/>
              </a:rPr>
              <a:t>dates.</a:t>
            </a:r>
            <a:endParaRPr lang="en-US" altLang="ko-KR" sz="2100" dirty="0">
              <a:latin typeface="+mn-ea"/>
            </a:endParaRP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3975040"/>
            <a:chOff x="0" y="0"/>
            <a:chExt cx="9144000" cy="3975040"/>
          </a:xfrm>
        </p:grpSpPr>
        <p:sp>
          <p:nvSpPr>
            <p:cNvPr id="5" name="직사각형 4"/>
            <p:cNvSpPr/>
            <p:nvPr/>
          </p:nvSpPr>
          <p:spPr>
            <a:xfrm>
              <a:off x="564731" y="1036672"/>
              <a:ext cx="8024924" cy="2938368"/>
            </a:xfrm>
            <a:prstGeom prst="rect">
              <a:avLst/>
            </a:prstGeom>
          </p:spPr>
          <p:txBody>
            <a:bodyPr wrap="square">
              <a:spAutoFit/>
            </a:bodyPr>
            <a:lstStyle/>
            <a:p>
              <a:pPr algn="just">
                <a:lnSpc>
                  <a:spcPct val="150000"/>
                </a:lnSpc>
              </a:pPr>
              <a:r>
                <a:rPr lang="en-US" altLang="ko-KR" sz="2100" dirty="0" smtClean="0">
                  <a:latin typeface="+mn-ea"/>
                </a:rPr>
                <a:t>  Olivia </a:t>
              </a:r>
              <a:r>
                <a:rPr lang="en-US" altLang="ko-KR" sz="2100" dirty="0">
                  <a:latin typeface="+mn-ea"/>
                </a:rPr>
                <a:t>has two interesting pets. They are chickens. </a:t>
              </a:r>
              <a:r>
                <a:rPr lang="en-US" altLang="ko-KR" sz="2100" dirty="0">
                  <a:solidFill>
                    <a:srgbClr val="7030A0"/>
                  </a:solidFill>
                  <a:latin typeface="+mn-ea"/>
                </a:rPr>
                <a:t>One</a:t>
              </a:r>
              <a:r>
                <a:rPr lang="en-US" altLang="ko-KR" sz="2100" dirty="0">
                  <a:latin typeface="+mn-ea"/>
                </a:rPr>
                <a:t> is a male or rooster, and </a:t>
              </a:r>
              <a:r>
                <a:rPr lang="en-US" altLang="ko-KR" sz="2100" dirty="0">
                  <a:solidFill>
                    <a:srgbClr val="7030A0"/>
                  </a:solidFill>
                  <a:latin typeface="+mn-ea"/>
                </a:rPr>
                <a:t>the other </a:t>
              </a:r>
              <a:r>
                <a:rPr lang="en-US" altLang="ko-KR" sz="2100" dirty="0">
                  <a:latin typeface="+mn-ea"/>
                </a:rPr>
                <a:t>is a female or hen. The rooster   </a:t>
              </a:r>
              <a:r>
                <a:rPr lang="en-US" altLang="ko-KR" sz="2100" dirty="0" smtClean="0">
                  <a:latin typeface="+mn-ea"/>
                </a:rPr>
                <a:t>___________ Olivia </a:t>
              </a:r>
              <a:r>
                <a:rPr lang="en-US" altLang="ko-KR" sz="2100" dirty="0">
                  <a:latin typeface="+mn-ea"/>
                </a:rPr>
                <a:t>up in the morning. He makes a loud sound like an alarm clock. The hen </a:t>
              </a:r>
              <a:r>
                <a:rPr lang="en-US" altLang="ko-KR" sz="2100" dirty="0" smtClean="0">
                  <a:latin typeface="+mn-ea"/>
                </a:rPr>
                <a:t>lays ____________. </a:t>
              </a:r>
              <a:r>
                <a:rPr lang="en-US" altLang="ko-KR" sz="2100" dirty="0">
                  <a:latin typeface="+mn-ea"/>
                </a:rPr>
                <a:t>Olivia eats them for breakfast. Both the rooster and the hen are helpful pets.</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03</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smtClean="0">
                    <a:solidFill>
                      <a:schemeClr val="bg1"/>
                    </a:solidFill>
                    <a:latin typeface="HY견고딕" panose="02030600000101010101" pitchFamily="18" charset="-127"/>
                    <a:ea typeface="HY견고딕" panose="02030600000101010101" pitchFamily="18" charset="-127"/>
                  </a:rPr>
                  <a:t>닭 한 쌍이 주는 행복 </a:t>
                </a:r>
                <a:r>
                  <a:rPr lang="en-US" altLang="ko-KR" sz="1200" b="1" dirty="0" smtClean="0">
                    <a:solidFill>
                      <a:schemeClr val="bg1"/>
                    </a:solidFill>
                    <a:latin typeface="HY견고딕" panose="02030600000101010101" pitchFamily="18" charset="-127"/>
                    <a:ea typeface="HY견고딕" panose="02030600000101010101" pitchFamily="18" charset="-127"/>
                  </a:rPr>
                  <a:t>/ p.29</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404611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522242"/>
            <a:chOff x="0" y="0"/>
            <a:chExt cx="9144000" cy="4522242"/>
          </a:xfrm>
        </p:grpSpPr>
        <p:sp>
          <p:nvSpPr>
            <p:cNvPr id="5" name="직사각형 4"/>
            <p:cNvSpPr/>
            <p:nvPr/>
          </p:nvSpPr>
          <p:spPr>
            <a:xfrm>
              <a:off x="564731" y="1036672"/>
              <a:ext cx="7955814" cy="3485570"/>
            </a:xfrm>
            <a:prstGeom prst="rect">
              <a:avLst/>
            </a:prstGeom>
          </p:spPr>
          <p:txBody>
            <a:bodyPr wrap="square">
              <a:spAutoFit/>
            </a:bodyPr>
            <a:lstStyle/>
            <a:p>
              <a:pPr algn="just">
                <a:lnSpc>
                  <a:spcPct val="150000"/>
                </a:lnSpc>
              </a:pPr>
              <a:r>
                <a:rPr lang="en-US" altLang="ko-KR" sz="2100" dirty="0">
                  <a:latin typeface="+mn-ea"/>
                </a:rPr>
                <a:t> </a:t>
              </a:r>
              <a:r>
                <a:rPr lang="en-US" altLang="ko-KR" sz="2100" dirty="0" smtClean="0">
                  <a:latin typeface="+mn-ea"/>
                </a:rPr>
                <a:t> Thrift </a:t>
              </a:r>
              <a:r>
                <a:rPr lang="en-US" altLang="ko-KR" sz="2100" dirty="0">
                  <a:latin typeface="+mn-ea"/>
                </a:rPr>
                <a:t>stores sell many different kinds of clothes. These clothes are the old </a:t>
              </a:r>
              <a:r>
                <a:rPr lang="en-US" altLang="ko-KR" sz="2100" dirty="0">
                  <a:solidFill>
                    <a:srgbClr val="7030A0"/>
                  </a:solidFill>
                  <a:latin typeface="+mn-ea"/>
                </a:rPr>
                <a:t>ones</a:t>
              </a:r>
              <a:r>
                <a:rPr lang="en-US" altLang="ko-KR" sz="2100" dirty="0">
                  <a:latin typeface="+mn-ea"/>
                </a:rPr>
                <a:t> that people don’t wear anymore. The clothes are very cheap, but the quality is good. That’s why they are very popular with poor people. Some people change the design of the thrift store clothes. This way, the old clothes turn into the new </a:t>
              </a:r>
              <a:r>
                <a:rPr lang="en-US" altLang="ko-KR" sz="2100" dirty="0">
                  <a:solidFill>
                    <a:srgbClr val="7030A0"/>
                  </a:solidFill>
                  <a:latin typeface="+mn-ea"/>
                </a:rPr>
                <a:t>ones</a:t>
              </a:r>
              <a:r>
                <a:rPr lang="en-US" altLang="ko-KR" sz="2100" dirty="0">
                  <a:latin typeface="+mn-ea"/>
                </a:rPr>
                <a:t>.</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03</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smtClean="0">
                    <a:solidFill>
                      <a:schemeClr val="bg1"/>
                    </a:solidFill>
                    <a:latin typeface="HY견고딕" panose="02030600000101010101" pitchFamily="18" charset="-127"/>
                    <a:ea typeface="HY견고딕" panose="02030600000101010101" pitchFamily="18" charset="-127"/>
                  </a:rPr>
                  <a:t>중고품 가게의 매력 </a:t>
                </a:r>
                <a:r>
                  <a:rPr lang="en-US" altLang="ko-KR" sz="1200" b="1" dirty="0" smtClean="0">
                    <a:solidFill>
                      <a:schemeClr val="bg1"/>
                    </a:solidFill>
                    <a:latin typeface="HY견고딕" panose="02030600000101010101" pitchFamily="18" charset="-127"/>
                    <a:ea typeface="HY견고딕" panose="02030600000101010101" pitchFamily="18" charset="-127"/>
                  </a:rPr>
                  <a:t>/ p.30</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a:t>
                </a:r>
                <a:r>
                  <a:rPr lang="en-US" altLang="ko-KR" sz="1050" noProof="1" smtClean="0">
                    <a:solidFill>
                      <a:schemeClr val="bg1"/>
                    </a:solidFill>
                    <a:latin typeface="HY견고딕" panose="02030600000101010101" pitchFamily="18" charset="-127"/>
                    <a:ea typeface="HY견고딕" panose="02030600000101010101" pitchFamily="18" charset="-127"/>
                  </a:rPr>
                  <a:t>Level 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206047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459789"/>
            <a:chOff x="0" y="0"/>
            <a:chExt cx="9144000" cy="4459789"/>
          </a:xfrm>
        </p:grpSpPr>
        <p:sp>
          <p:nvSpPr>
            <p:cNvPr id="5" name="직사각형 4"/>
            <p:cNvSpPr/>
            <p:nvPr/>
          </p:nvSpPr>
          <p:spPr>
            <a:xfrm>
              <a:off x="564731" y="1036672"/>
              <a:ext cx="8024924" cy="3423117"/>
            </a:xfrm>
            <a:prstGeom prst="rect">
              <a:avLst/>
            </a:prstGeom>
          </p:spPr>
          <p:txBody>
            <a:bodyPr wrap="square">
              <a:spAutoFit/>
            </a:bodyPr>
            <a:lstStyle/>
            <a:p>
              <a:pPr algn="just">
                <a:lnSpc>
                  <a:spcPct val="150000"/>
                </a:lnSpc>
              </a:pPr>
              <a:r>
                <a:rPr lang="en-US" altLang="ko-KR" sz="2100" dirty="0" smtClean="0">
                  <a:latin typeface="+mn-ea"/>
                </a:rPr>
                <a:t>  Luna </a:t>
              </a:r>
              <a:r>
                <a:rPr lang="en-US" altLang="ko-KR" sz="2100" dirty="0">
                  <a:latin typeface="+mn-ea"/>
                </a:rPr>
                <a:t>doesn’t have any pets. “Can I have a dog, Daddy?” Daddy says no. He says dogs bark too much. “Can I have a cat, Daddy?” Daddy says no. He says cats meow too much. “All of my friends have pets. Can’t I have </a:t>
              </a:r>
              <a:r>
                <a:rPr lang="en-US" altLang="ko-KR" sz="2100" dirty="0">
                  <a:solidFill>
                    <a:srgbClr val="7030A0"/>
                  </a:solidFill>
                  <a:latin typeface="+mn-ea"/>
                </a:rPr>
                <a:t>one</a:t>
              </a:r>
              <a:r>
                <a:rPr lang="en-US" altLang="ko-KR" sz="2100" dirty="0">
                  <a:latin typeface="+mn-ea"/>
                </a:rPr>
                <a:t>?” “Okay,” Daddy says. Luna is so excited. She cannot wait to have a pet. One day, Daddy goes to the pet store. He buys a pet. It is a goldfish!</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03_</a:t>
                </a:r>
                <a:r>
                  <a:rPr lang="en-US" altLang="ko-KR" sz="1200" b="1" dirty="0" smtClean="0">
                    <a:solidFill>
                      <a:schemeClr val="bg1"/>
                    </a:solidFill>
                    <a:latin typeface="HY견고딕" panose="02030600000101010101" pitchFamily="18" charset="-127"/>
                    <a:ea typeface="HY견고딕" panose="02030600000101010101" pitchFamily="18" charset="-127"/>
                  </a:rPr>
                  <a:t>04 </a:t>
                </a:r>
                <a:r>
                  <a:rPr lang="ko-KR" altLang="en-US" sz="1200" b="1" dirty="0" smtClean="0">
                    <a:solidFill>
                      <a:schemeClr val="bg1"/>
                    </a:solidFill>
                    <a:latin typeface="HY견고딕" panose="02030600000101010101" pitchFamily="18" charset="-127"/>
                    <a:ea typeface="HY견고딕" panose="02030600000101010101" pitchFamily="18" charset="-127"/>
                  </a:rPr>
                  <a:t>아빠의 선택 </a:t>
                </a:r>
                <a:r>
                  <a:rPr lang="en-US" altLang="ko-KR" sz="1200" b="1" dirty="0" smtClean="0">
                    <a:solidFill>
                      <a:schemeClr val="bg1"/>
                    </a:solidFill>
                    <a:latin typeface="HY견고딕" panose="02030600000101010101" pitchFamily="18" charset="-127"/>
                    <a:ea typeface="HY견고딕" panose="02030600000101010101" pitchFamily="18" charset="-127"/>
                  </a:rPr>
                  <a:t>/ p.31</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304184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3490292"/>
            <a:chOff x="0" y="0"/>
            <a:chExt cx="9144000" cy="3490292"/>
          </a:xfrm>
        </p:grpSpPr>
        <p:sp>
          <p:nvSpPr>
            <p:cNvPr id="5" name="직사각형 4"/>
            <p:cNvSpPr/>
            <p:nvPr/>
          </p:nvSpPr>
          <p:spPr>
            <a:xfrm>
              <a:off x="564731" y="1036672"/>
              <a:ext cx="8024924" cy="2453620"/>
            </a:xfrm>
            <a:prstGeom prst="rect">
              <a:avLst/>
            </a:prstGeom>
          </p:spPr>
          <p:txBody>
            <a:bodyPr wrap="square">
              <a:spAutoFit/>
            </a:bodyPr>
            <a:lstStyle/>
            <a:p>
              <a:pPr>
                <a:lnSpc>
                  <a:spcPct val="150000"/>
                </a:lnSpc>
              </a:pPr>
              <a:r>
                <a:rPr lang="en-US" altLang="ko-KR" sz="2100" dirty="0" smtClean="0">
                  <a:latin typeface="+mn-ea"/>
                </a:rPr>
                <a:t>  Scientists </a:t>
              </a:r>
              <a:r>
                <a:rPr lang="en-US" altLang="ko-KR" sz="2100" dirty="0">
                  <a:latin typeface="+mn-ea"/>
                </a:rPr>
                <a:t>say that Mars and Earth are like cousins. Earth is bigger than Mars, but they </a:t>
              </a:r>
              <a:r>
                <a:rPr lang="en-US" altLang="ko-KR" sz="2100" dirty="0" smtClean="0">
                  <a:latin typeface="+mn-ea"/>
                </a:rPr>
                <a:t>are ______________ in </a:t>
              </a:r>
              <a:r>
                <a:rPr lang="en-US" altLang="ko-KR" sz="2100" dirty="0">
                  <a:latin typeface="+mn-ea"/>
                </a:rPr>
                <a:t>many other ways. Once, Mars had air and water like Earth. Recently, U.S. scientists found something new. They found ice cliffs on Mars!</a:t>
              </a:r>
            </a:p>
            <a:p>
              <a:pPr>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03_</a:t>
                </a:r>
                <a:r>
                  <a:rPr lang="en-US" altLang="ko-KR" sz="1200" b="1" dirty="0" smtClean="0">
                    <a:solidFill>
                      <a:schemeClr val="bg1"/>
                    </a:solidFill>
                    <a:latin typeface="HY견고딕" panose="02030600000101010101" pitchFamily="18" charset="-127"/>
                    <a:ea typeface="HY견고딕" panose="02030600000101010101" pitchFamily="18" charset="-127"/>
                  </a:rPr>
                  <a:t>05 </a:t>
                </a:r>
                <a:r>
                  <a:rPr lang="ko-KR" altLang="en-US" sz="1200" b="1" dirty="0" smtClean="0">
                    <a:solidFill>
                      <a:schemeClr val="bg1"/>
                    </a:solidFill>
                    <a:latin typeface="HY견고딕" panose="02030600000101010101" pitchFamily="18" charset="-127"/>
                    <a:ea typeface="HY견고딕" panose="02030600000101010101" pitchFamily="18" charset="-127"/>
                  </a:rPr>
                  <a:t>화성의 얼음 절벽</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p.32</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2222743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058755"/>
            <a:chOff x="0" y="0"/>
            <a:chExt cx="9144000" cy="4058755"/>
          </a:xfrm>
        </p:grpSpPr>
        <p:sp>
          <p:nvSpPr>
            <p:cNvPr id="5" name="직사각형 4"/>
            <p:cNvSpPr/>
            <p:nvPr/>
          </p:nvSpPr>
          <p:spPr>
            <a:xfrm>
              <a:off x="406787" y="1057934"/>
              <a:ext cx="8354826" cy="3000821"/>
            </a:xfrm>
            <a:prstGeom prst="rect">
              <a:avLst/>
            </a:prstGeom>
          </p:spPr>
          <p:txBody>
            <a:bodyPr wrap="square">
              <a:spAutoFit/>
            </a:bodyPr>
            <a:lstStyle/>
            <a:p>
              <a:pPr algn="just">
                <a:lnSpc>
                  <a:spcPct val="150000"/>
                </a:lnSpc>
              </a:pPr>
              <a:r>
                <a:rPr lang="en-US" altLang="ko-KR" sz="2100" dirty="0" smtClean="0">
                  <a:latin typeface="+mn-ea"/>
                </a:rPr>
                <a:t>  These </a:t>
              </a:r>
              <a:r>
                <a:rPr lang="en-US" altLang="ko-KR" sz="2100" dirty="0">
                  <a:latin typeface="+mn-ea"/>
                </a:rPr>
                <a:t>ice cliffs are underground. The height of the cliffs is various. A small </a:t>
              </a:r>
              <a:r>
                <a:rPr lang="en-US" altLang="ko-KR" sz="2100" dirty="0">
                  <a:solidFill>
                    <a:srgbClr val="7030A0"/>
                  </a:solidFill>
                  <a:latin typeface="+mn-ea"/>
                </a:rPr>
                <a:t>one</a:t>
              </a:r>
              <a:r>
                <a:rPr lang="en-US" altLang="ko-KR" sz="2100" dirty="0">
                  <a:latin typeface="+mn-ea"/>
                </a:rPr>
                <a:t> is shorter than 1 meter, but a big </a:t>
              </a:r>
              <a:r>
                <a:rPr lang="en-US" altLang="ko-KR" sz="2100" dirty="0">
                  <a:solidFill>
                    <a:srgbClr val="7030A0"/>
                  </a:solidFill>
                  <a:latin typeface="+mn-ea"/>
                </a:rPr>
                <a:t>one</a:t>
              </a:r>
              <a:r>
                <a:rPr lang="en-US" altLang="ko-KR" sz="2100" dirty="0">
                  <a:latin typeface="+mn-ea"/>
                </a:rPr>
                <a:t> is as tall as 100 meters. This is good news for people. Scientists think they will be able to make oxygen by breaking down the ice. </a:t>
              </a:r>
              <a:r>
                <a:rPr lang="en-US" altLang="ko-KR" sz="2100" dirty="0" smtClean="0">
                  <a:latin typeface="+mn-ea"/>
                </a:rPr>
                <a:t>If they </a:t>
              </a:r>
              <a:r>
                <a:rPr lang="en-US" altLang="ko-KR" sz="2100" dirty="0">
                  <a:latin typeface="+mn-ea"/>
                </a:rPr>
                <a:t>can have oxygen on Mars, Mars will be more like the Earth.</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03_</a:t>
                </a:r>
                <a:r>
                  <a:rPr lang="en-US" altLang="ko-KR" sz="1200" b="1" dirty="0" smtClean="0">
                    <a:solidFill>
                      <a:schemeClr val="bg1"/>
                    </a:solidFill>
                    <a:latin typeface="HY견고딕" panose="02030600000101010101" pitchFamily="18" charset="-127"/>
                    <a:ea typeface="HY견고딕" panose="02030600000101010101" pitchFamily="18" charset="-127"/>
                  </a:rPr>
                  <a:t>05 </a:t>
                </a:r>
                <a:r>
                  <a:rPr lang="ko-KR" altLang="en-US" sz="1200" b="1" dirty="0" smtClean="0">
                    <a:solidFill>
                      <a:schemeClr val="bg1"/>
                    </a:solidFill>
                    <a:latin typeface="HY견고딕" panose="02030600000101010101" pitchFamily="18" charset="-127"/>
                    <a:ea typeface="HY견고딕" panose="02030600000101010101" pitchFamily="18" charset="-127"/>
                  </a:rPr>
                  <a:t>화성의 얼음 절벽</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p.33</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1607736122"/>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1588</TotalTime>
  <Words>484</Words>
  <Application>Microsoft Office PowerPoint</Application>
  <PresentationFormat>화면 슬라이드 쇼(4:3)</PresentationFormat>
  <Paragraphs>34</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03_01 마법의 셔츠 / p.28 </vt:lpstr>
      <vt:lpstr>PowerPoint 프레젠테이션</vt:lpstr>
      <vt:lpstr>PowerPoint 프레젠테이션</vt:lpstr>
      <vt:lpstr>PowerPoint 프레젠테이션</vt:lpstr>
      <vt:lpstr>PowerPoint 프레젠테이션</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636</cp:revision>
  <dcterms:created xsi:type="dcterms:W3CDTF">2018-12-11T01:44:20Z</dcterms:created>
  <dcterms:modified xsi:type="dcterms:W3CDTF">2020-04-26T20:47:12Z</dcterms:modified>
</cp:coreProperties>
</file>