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52" r:id="rId4"/>
    <p:sldId id="453" r:id="rId5"/>
    <p:sldId id="454" r:id="rId6"/>
    <p:sldId id="458" r:id="rId7"/>
    <p:sldId id="459"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391222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301170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3550897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2547554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2966421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rgbClr val="7030A0"/>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2</a:t>
            </a:r>
            <a:endPar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endParaRP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02</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575531" y="1171213"/>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02</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en-US" altLang="ko-KR" sz="1500" b="1" dirty="0" smtClean="0">
                <a:solidFill>
                  <a:schemeClr val="bg1"/>
                </a:solidFill>
                <a:latin typeface="HY견고딕" panose="02030600000101010101" pitchFamily="18" charset="-127"/>
                <a:ea typeface="HY견고딕" panose="02030600000101010101" pitchFamily="18" charset="-127"/>
              </a:rPr>
              <a:t>Ella</a:t>
            </a:r>
            <a:r>
              <a:rPr lang="ko-KR" altLang="en-US" sz="1500" b="1" dirty="0" smtClean="0">
                <a:solidFill>
                  <a:schemeClr val="bg1"/>
                </a:solidFill>
                <a:latin typeface="HY견고딕" panose="02030600000101010101" pitchFamily="18" charset="-127"/>
                <a:ea typeface="HY견고딕" panose="02030600000101010101" pitchFamily="18" charset="-127"/>
              </a:rPr>
              <a:t>가 발견한 대륙 </a:t>
            </a:r>
            <a:r>
              <a:rPr lang="en-US" altLang="ko-KR" sz="1200" b="1" dirty="0" smtClean="0">
                <a:solidFill>
                  <a:schemeClr val="bg1"/>
                </a:solidFill>
                <a:latin typeface="HY견고딕" panose="02030600000101010101" pitchFamily="18" charset="-127"/>
                <a:ea typeface="HY견고딕" panose="02030600000101010101" pitchFamily="18" charset="-127"/>
              </a:rPr>
              <a:t>/ p.20</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970318"/>
          </a:xfrm>
          <a:prstGeom prst="rect">
            <a:avLst/>
          </a:prstGeom>
        </p:spPr>
        <p:txBody>
          <a:bodyPr wrap="square">
            <a:spAutoFit/>
          </a:bodyPr>
          <a:lstStyle/>
          <a:p>
            <a:pPr algn="just">
              <a:lnSpc>
                <a:spcPct val="150000"/>
              </a:lnSpc>
            </a:pPr>
            <a:r>
              <a:rPr lang="en-US" altLang="ko-KR" sz="2100" dirty="0" smtClean="0">
                <a:latin typeface="+mn-ea"/>
              </a:rPr>
              <a:t>  The </a:t>
            </a:r>
            <a:r>
              <a:rPr lang="en-US" altLang="ko-KR" sz="2100" dirty="0">
                <a:latin typeface="+mn-ea"/>
              </a:rPr>
              <a:t>students are learning about world history. They are looking at a big world map. The teacher says to Ella, “Where is America? Can you find it on the map?” </a:t>
            </a:r>
            <a:endParaRPr lang="en-US" altLang="ko-KR" sz="2100" dirty="0" smtClean="0">
              <a:latin typeface="+mn-ea"/>
            </a:endParaRPr>
          </a:p>
          <a:p>
            <a:pPr algn="just">
              <a:lnSpc>
                <a:spcPct val="150000"/>
              </a:lnSpc>
            </a:pPr>
            <a:r>
              <a:rPr lang="en-US" altLang="ko-KR" sz="2100" dirty="0">
                <a:latin typeface="+mn-ea"/>
              </a:rPr>
              <a:t> </a:t>
            </a:r>
            <a:r>
              <a:rPr lang="en-US" altLang="ko-KR" sz="2100" dirty="0" smtClean="0">
                <a:latin typeface="+mn-ea"/>
              </a:rPr>
              <a:t> Ella </a:t>
            </a:r>
            <a:r>
              <a:rPr lang="en-US" altLang="ko-KR" sz="2100" dirty="0">
                <a:latin typeface="+mn-ea"/>
              </a:rPr>
              <a:t>goes to the map. She says, “It’s here.” </a:t>
            </a:r>
            <a:endParaRPr lang="en-US" altLang="ko-KR" sz="2100" dirty="0" smtClean="0">
              <a:latin typeface="+mn-ea"/>
            </a:endParaRPr>
          </a:p>
          <a:p>
            <a:pPr algn="just">
              <a:lnSpc>
                <a:spcPct val="150000"/>
              </a:lnSpc>
            </a:pPr>
            <a:r>
              <a:rPr lang="en-US" altLang="ko-KR" sz="2100" dirty="0">
                <a:latin typeface="+mn-ea"/>
              </a:rPr>
              <a:t> </a:t>
            </a:r>
            <a:r>
              <a:rPr lang="en-US" altLang="ko-KR" sz="2100" dirty="0" smtClean="0">
                <a:latin typeface="+mn-ea"/>
              </a:rPr>
              <a:t> “</a:t>
            </a:r>
            <a:r>
              <a:rPr lang="en-US" altLang="ko-KR" sz="2100" dirty="0">
                <a:latin typeface="+mn-ea"/>
              </a:rPr>
              <a:t>Very good,” says the teacher. </a:t>
            </a:r>
            <a:endParaRPr lang="en-US" altLang="ko-KR" sz="2100" dirty="0" smtClean="0">
              <a:latin typeface="+mn-ea"/>
            </a:endParaRPr>
          </a:p>
          <a:p>
            <a:pPr algn="just">
              <a:lnSpc>
                <a:spcPct val="150000"/>
              </a:lnSpc>
            </a:pPr>
            <a:r>
              <a:rPr lang="en-US" altLang="ko-KR" sz="2100" dirty="0">
                <a:latin typeface="+mn-ea"/>
              </a:rPr>
              <a:t> </a:t>
            </a:r>
            <a:r>
              <a:rPr lang="en-US" altLang="ko-KR" sz="2100" dirty="0" smtClean="0">
                <a:latin typeface="+mn-ea"/>
              </a:rPr>
              <a:t> “</a:t>
            </a:r>
            <a:r>
              <a:rPr lang="en-US" altLang="ko-KR" sz="2100" dirty="0">
                <a:latin typeface="+mn-ea"/>
              </a:rPr>
              <a:t>Now Jack, who discovered America?” </a:t>
            </a:r>
            <a:endParaRPr lang="en-US" altLang="ko-KR" sz="2100" dirty="0" smtClean="0">
              <a:latin typeface="+mn-ea"/>
            </a:endParaRPr>
          </a:p>
          <a:p>
            <a:pPr algn="just">
              <a:lnSpc>
                <a:spcPct val="150000"/>
              </a:lnSpc>
            </a:pPr>
            <a:r>
              <a:rPr lang="en-US" altLang="ko-KR" sz="2100" dirty="0">
                <a:latin typeface="+mn-ea"/>
              </a:rPr>
              <a:t> </a:t>
            </a:r>
            <a:r>
              <a:rPr lang="en-US" altLang="ko-KR" sz="2100" dirty="0" smtClean="0">
                <a:latin typeface="+mn-ea"/>
              </a:rPr>
              <a:t> Jack </a:t>
            </a:r>
            <a:r>
              <a:rPr lang="en-US" altLang="ko-KR" sz="2100" dirty="0">
                <a:latin typeface="+mn-ea"/>
              </a:rPr>
              <a:t>answers, “Ella </a:t>
            </a:r>
            <a:r>
              <a:rPr lang="en-US" altLang="ko-KR" sz="2100" dirty="0">
                <a:solidFill>
                  <a:srgbClr val="7030A0"/>
                </a:solidFill>
                <a:latin typeface="+mn-ea"/>
              </a:rPr>
              <a:t>did</a:t>
            </a:r>
            <a:r>
              <a:rPr lang="en-US" altLang="ko-KR" sz="2100" dirty="0">
                <a:latin typeface="+mn-ea"/>
              </a:rPr>
              <a:t>.”</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3552745"/>
            <a:chOff x="0" y="0"/>
            <a:chExt cx="9144000" cy="3552745"/>
          </a:xfrm>
        </p:grpSpPr>
        <p:sp>
          <p:nvSpPr>
            <p:cNvPr id="5" name="직사각형 4"/>
            <p:cNvSpPr/>
            <p:nvPr/>
          </p:nvSpPr>
          <p:spPr>
            <a:xfrm>
              <a:off x="564731" y="1036672"/>
              <a:ext cx="8024924" cy="2516073"/>
            </a:xfrm>
            <a:prstGeom prst="rect">
              <a:avLst/>
            </a:prstGeom>
          </p:spPr>
          <p:txBody>
            <a:bodyPr wrap="square">
              <a:spAutoFit/>
            </a:bodyPr>
            <a:lstStyle/>
            <a:p>
              <a:pPr algn="just">
                <a:lnSpc>
                  <a:spcPct val="150000"/>
                </a:lnSpc>
              </a:pPr>
              <a:r>
                <a:rPr lang="en-US" altLang="ko-KR" sz="2100" dirty="0" smtClean="0">
                  <a:latin typeface="+mn-ea"/>
                </a:rPr>
                <a:t>  Ricky </a:t>
              </a:r>
              <a:r>
                <a:rPr lang="en-US" altLang="ko-KR" sz="2100" dirty="0">
                  <a:latin typeface="+mn-ea"/>
                </a:rPr>
                <a:t>forgets everything. He can’t find his cellphone. He can’t find his glasses. But he has an idea to solve this problem. He turns on a video recorder! It records everything he does. It is a good idea! Now he </a:t>
              </a:r>
              <a:r>
                <a:rPr lang="en-US" altLang="ko-KR" sz="2100" dirty="0">
                  <a:solidFill>
                    <a:srgbClr val="7030A0"/>
                  </a:solidFill>
                  <a:latin typeface="+mn-ea"/>
                </a:rPr>
                <a:t>doesn’t have to </a:t>
              </a:r>
              <a:r>
                <a:rPr lang="en-US" altLang="ko-KR" sz="2100" dirty="0">
                  <a:latin typeface="+mn-ea"/>
                </a:rPr>
                <a:t>look everywhere to find something. If he turns on his video recorder</a:t>
              </a:r>
              <a:r>
                <a:rPr lang="en-US" altLang="ko-KR" sz="2100" dirty="0" smtClean="0">
                  <a:latin typeface="+mn-ea"/>
                </a:rPr>
                <a:t>, ________________.</a:t>
              </a: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02</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smtClean="0">
                    <a:solidFill>
                      <a:schemeClr val="bg1"/>
                    </a:solidFill>
                    <a:latin typeface="HY견고딕" panose="02030600000101010101" pitchFamily="18" charset="-127"/>
                    <a:ea typeface="HY견고딕" panose="02030600000101010101" pitchFamily="18" charset="-127"/>
                  </a:rPr>
                  <a:t>기발한 건망증 해결책</a:t>
                </a:r>
                <a:r>
                  <a:rPr lang="en-US" altLang="ko-KR" sz="1200" b="1" dirty="0" smtClean="0">
                    <a:solidFill>
                      <a:schemeClr val="bg1"/>
                    </a:solidFill>
                    <a:latin typeface="HY견고딕" panose="02030600000101010101" pitchFamily="18" charset="-127"/>
                    <a:ea typeface="HY견고딕" panose="02030600000101010101" pitchFamily="18" charset="-127"/>
                  </a:rPr>
                  <a:t> / p.21</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404611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3490292"/>
            <a:chOff x="0" y="0"/>
            <a:chExt cx="9144000" cy="3490292"/>
          </a:xfrm>
        </p:grpSpPr>
        <p:sp>
          <p:nvSpPr>
            <p:cNvPr id="5" name="직사각형 4"/>
            <p:cNvSpPr/>
            <p:nvPr/>
          </p:nvSpPr>
          <p:spPr>
            <a:xfrm>
              <a:off x="564731" y="1036672"/>
              <a:ext cx="8024924" cy="2453620"/>
            </a:xfrm>
            <a:prstGeom prst="rect">
              <a:avLst/>
            </a:prstGeom>
          </p:spPr>
          <p:txBody>
            <a:bodyPr wrap="square">
              <a:spAutoFit/>
            </a:bodyPr>
            <a:lstStyle/>
            <a:p>
              <a:pPr algn="just">
                <a:lnSpc>
                  <a:spcPct val="150000"/>
                </a:lnSpc>
              </a:pPr>
              <a:r>
                <a:rPr lang="en-US" altLang="ko-KR" sz="2100" dirty="0" smtClean="0">
                  <a:latin typeface="+mn-ea"/>
                </a:rPr>
                <a:t>  What </a:t>
              </a:r>
              <a:r>
                <a:rPr lang="en-US" altLang="ko-KR" sz="2100" dirty="0">
                  <a:latin typeface="+mn-ea"/>
                </a:rPr>
                <a:t>is Steve Jobs’ favorite fruit? Apples, of course. When he began the company in 1976, he didn’t have a good name for it. Jobs was worried. One day, he told his workers, “Think of a name by five o’clock. If you don’t, I will name the company Apple.” They didn’t come up with any name, so </a:t>
              </a:r>
              <a:r>
                <a:rPr lang="en-US" altLang="ko-KR" sz="2100" u="sng" dirty="0">
                  <a:latin typeface="+mn-ea"/>
                </a:rPr>
                <a:t>he </a:t>
              </a:r>
              <a:r>
                <a:rPr lang="en-US" altLang="ko-KR" sz="2100" u="sng" dirty="0">
                  <a:solidFill>
                    <a:srgbClr val="7030A0"/>
                  </a:solidFill>
                  <a:latin typeface="+mn-ea"/>
                </a:rPr>
                <a:t>did</a:t>
              </a:r>
              <a:r>
                <a:rPr lang="en-US" altLang="ko-KR" sz="2100" dirty="0">
                  <a:latin typeface="+mn-ea"/>
                </a:rPr>
                <a:t>.</a:t>
              </a: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02</a:t>
                </a:r>
                <a:r>
                  <a:rPr lang="en-US" altLang="ko-KR" sz="1200" b="1" dirty="0" smtClean="0">
                    <a:solidFill>
                      <a:schemeClr val="bg1"/>
                    </a:solidFill>
                    <a:latin typeface="HY견고딕" panose="02030600000101010101" pitchFamily="18" charset="-127"/>
                    <a:ea typeface="HY견고딕" panose="02030600000101010101" pitchFamily="18" charset="-127"/>
                  </a:rPr>
                  <a:t>_03 Apple </a:t>
                </a:r>
                <a:r>
                  <a:rPr lang="ko-KR" altLang="en-US" sz="1200" b="1" dirty="0" smtClean="0">
                    <a:solidFill>
                      <a:schemeClr val="bg1"/>
                    </a:solidFill>
                    <a:latin typeface="HY견고딕" panose="02030600000101010101" pitchFamily="18" charset="-127"/>
                    <a:ea typeface="HY견고딕" panose="02030600000101010101" pitchFamily="18" charset="-127"/>
                  </a:rPr>
                  <a:t>사의 탄생 일화</a:t>
                </a:r>
                <a:r>
                  <a:rPr lang="en-US" altLang="ko-KR" sz="1200" b="1" dirty="0" smtClean="0">
                    <a:solidFill>
                      <a:schemeClr val="bg1"/>
                    </a:solidFill>
                    <a:latin typeface="HY견고딕" panose="02030600000101010101" pitchFamily="18" charset="-127"/>
                    <a:ea typeface="HY견고딕" panose="02030600000101010101" pitchFamily="18" charset="-127"/>
                  </a:rPr>
                  <a:t> / p.22</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206047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037493"/>
            <a:chOff x="0" y="0"/>
            <a:chExt cx="9144000" cy="4037493"/>
          </a:xfrm>
        </p:grpSpPr>
        <p:sp>
          <p:nvSpPr>
            <p:cNvPr id="5" name="직사각형 4"/>
            <p:cNvSpPr/>
            <p:nvPr/>
          </p:nvSpPr>
          <p:spPr>
            <a:xfrm>
              <a:off x="564731" y="1036672"/>
              <a:ext cx="8024924" cy="3000821"/>
            </a:xfrm>
            <a:prstGeom prst="rect">
              <a:avLst/>
            </a:prstGeom>
          </p:spPr>
          <p:txBody>
            <a:bodyPr wrap="square">
              <a:spAutoFit/>
            </a:bodyPr>
            <a:lstStyle/>
            <a:p>
              <a:pPr algn="just">
                <a:lnSpc>
                  <a:spcPct val="150000"/>
                </a:lnSpc>
              </a:pPr>
              <a:r>
                <a:rPr lang="en-US" altLang="ko-KR" sz="2100" dirty="0" smtClean="0">
                  <a:latin typeface="+mn-ea"/>
                </a:rPr>
                <a:t>  Luke </a:t>
              </a:r>
              <a:r>
                <a:rPr lang="en-US" altLang="ko-KR" sz="2100" dirty="0">
                  <a:solidFill>
                    <a:srgbClr val="7030A0"/>
                  </a:solidFill>
                  <a:latin typeface="+mn-ea"/>
                </a:rPr>
                <a:t>had to </a:t>
              </a:r>
              <a:r>
                <a:rPr lang="en-US" altLang="ko-KR" sz="2100" dirty="0">
                  <a:latin typeface="+mn-ea"/>
                </a:rPr>
                <a:t>move to a new school. He </a:t>
              </a:r>
              <a:r>
                <a:rPr lang="en-US" altLang="ko-KR" sz="2100" dirty="0">
                  <a:solidFill>
                    <a:srgbClr val="7030A0"/>
                  </a:solidFill>
                  <a:latin typeface="+mn-ea"/>
                </a:rPr>
                <a:t>had to </a:t>
              </a:r>
              <a:r>
                <a:rPr lang="en-US" altLang="ko-KR" sz="2100" dirty="0">
                  <a:latin typeface="+mn-ea"/>
                </a:rPr>
                <a:t>leave his friends behind. He was worried about making new friends. But his parents told him that he </a:t>
              </a:r>
              <a:r>
                <a:rPr lang="en-US" altLang="ko-KR" sz="2100" dirty="0">
                  <a:solidFill>
                    <a:srgbClr val="7030A0"/>
                  </a:solidFill>
                  <a:latin typeface="+mn-ea"/>
                </a:rPr>
                <a:t>didn’t have to </a:t>
              </a:r>
              <a:r>
                <a:rPr lang="en-US" altLang="ko-KR" sz="2100" dirty="0">
                  <a:latin typeface="+mn-ea"/>
                </a:rPr>
                <a:t>worry. The next day he went to the new school. Luke was still scared. However, the teacher was very kind, and the students were friendly and helpful. So he had no problem at the new school. </a:t>
              </a: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02</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smtClean="0">
                    <a:solidFill>
                      <a:schemeClr val="bg1"/>
                    </a:solidFill>
                    <a:latin typeface="HY견고딕" panose="02030600000101010101" pitchFamily="18" charset="-127"/>
                    <a:ea typeface="HY견고딕" panose="02030600000101010101" pitchFamily="18" charset="-127"/>
                  </a:rPr>
                  <a:t>새 학교에서의 첫 날 </a:t>
                </a:r>
                <a:r>
                  <a:rPr lang="en-US" altLang="ko-KR" sz="1200" b="1" dirty="0" smtClean="0">
                    <a:solidFill>
                      <a:schemeClr val="bg1"/>
                    </a:solidFill>
                    <a:latin typeface="HY견고딕" panose="02030600000101010101" pitchFamily="18" charset="-127"/>
                    <a:ea typeface="HY견고딕" panose="02030600000101010101" pitchFamily="18" charset="-127"/>
                  </a:rPr>
                  <a:t>/ p.23</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1867966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3975040"/>
            <a:chOff x="0" y="0"/>
            <a:chExt cx="9144000" cy="3975040"/>
          </a:xfrm>
        </p:grpSpPr>
        <p:sp>
          <p:nvSpPr>
            <p:cNvPr id="5" name="직사각형 4"/>
            <p:cNvSpPr/>
            <p:nvPr/>
          </p:nvSpPr>
          <p:spPr>
            <a:xfrm>
              <a:off x="564731" y="1036672"/>
              <a:ext cx="8024924" cy="2938368"/>
            </a:xfrm>
            <a:prstGeom prst="rect">
              <a:avLst/>
            </a:prstGeom>
          </p:spPr>
          <p:txBody>
            <a:bodyPr wrap="square">
              <a:spAutoFit/>
            </a:bodyPr>
            <a:lstStyle/>
            <a:p>
              <a:pPr algn="just">
                <a:lnSpc>
                  <a:spcPct val="150000"/>
                </a:lnSpc>
              </a:pPr>
              <a:r>
                <a:rPr lang="en-US" altLang="ko-KR" sz="2100" dirty="0" smtClean="0">
                  <a:latin typeface="+mn-ea"/>
                </a:rPr>
                <a:t>  Today</a:t>
              </a:r>
              <a:r>
                <a:rPr lang="en-US" altLang="ko-KR" sz="2100" dirty="0">
                  <a:latin typeface="+mn-ea"/>
                </a:rPr>
                <a:t>, many kids wear makeup. Is this okay? Some people say yes. When kids wear makeup, </a:t>
              </a:r>
              <a:r>
                <a:rPr lang="en-US" altLang="ko-KR" sz="2100" dirty="0" smtClean="0">
                  <a:latin typeface="+mn-ea"/>
                </a:rPr>
                <a:t>①</a:t>
              </a:r>
              <a:r>
                <a:rPr lang="en-US" altLang="ko-KR" sz="2100" u="sng" dirty="0" smtClean="0">
                  <a:latin typeface="+mn-ea"/>
                </a:rPr>
                <a:t>they</a:t>
              </a:r>
              <a:r>
                <a:rPr lang="en-US" altLang="ko-KR" sz="2100" dirty="0" smtClean="0">
                  <a:latin typeface="+mn-ea"/>
                </a:rPr>
                <a:t> </a:t>
              </a:r>
              <a:r>
                <a:rPr lang="en-US" altLang="ko-KR" sz="2100" dirty="0">
                  <a:latin typeface="+mn-ea"/>
                </a:rPr>
                <a:t>feel better about themselves. </a:t>
              </a:r>
              <a:r>
                <a:rPr lang="en-US" altLang="ko-KR" sz="2100" dirty="0" smtClean="0">
                  <a:latin typeface="+mn-ea"/>
                </a:rPr>
                <a:t>②</a:t>
              </a:r>
              <a:r>
                <a:rPr lang="en-US" altLang="ko-KR" sz="2100" u="sng" dirty="0" smtClean="0">
                  <a:latin typeface="+mn-ea"/>
                </a:rPr>
                <a:t>They</a:t>
              </a:r>
              <a:r>
                <a:rPr lang="en-US" altLang="ko-KR" sz="2100" dirty="0" smtClean="0">
                  <a:latin typeface="+mn-ea"/>
                </a:rPr>
                <a:t> </a:t>
              </a:r>
              <a:r>
                <a:rPr lang="en-US" altLang="ko-KR" sz="2100" dirty="0">
                  <a:latin typeface="+mn-ea"/>
                </a:rPr>
                <a:t>can show off the parts of </a:t>
              </a:r>
              <a:r>
                <a:rPr lang="en-US" altLang="ko-KR" sz="2100" dirty="0" smtClean="0">
                  <a:latin typeface="+mn-ea"/>
                </a:rPr>
                <a:t>③</a:t>
              </a:r>
              <a:r>
                <a:rPr lang="en-US" altLang="ko-KR" sz="2100" u="sng" dirty="0" smtClean="0">
                  <a:latin typeface="+mn-ea"/>
                </a:rPr>
                <a:t>their</a:t>
              </a:r>
              <a:r>
                <a:rPr lang="en-US" altLang="ko-KR" sz="2100" dirty="0" smtClean="0">
                  <a:latin typeface="+mn-ea"/>
                </a:rPr>
                <a:t> </a:t>
              </a:r>
              <a:r>
                <a:rPr lang="en-US" altLang="ko-KR" sz="2100" dirty="0">
                  <a:latin typeface="+mn-ea"/>
                </a:rPr>
                <a:t>face they like. They can also hide the parts </a:t>
              </a:r>
              <a:r>
                <a:rPr lang="en-US" altLang="ko-KR" sz="2100" dirty="0" smtClean="0">
                  <a:latin typeface="+mn-ea"/>
                </a:rPr>
                <a:t>④</a:t>
              </a:r>
              <a:r>
                <a:rPr lang="en-US" altLang="ko-KR" sz="2100" u="sng" dirty="0" smtClean="0">
                  <a:latin typeface="+mn-ea"/>
                </a:rPr>
                <a:t>they</a:t>
              </a:r>
              <a:r>
                <a:rPr lang="en-US" altLang="ko-KR" sz="2100" dirty="0" smtClean="0">
                  <a:latin typeface="+mn-ea"/>
                </a:rPr>
                <a:t> </a:t>
              </a:r>
              <a:r>
                <a:rPr lang="en-US" altLang="ko-KR" sz="2100" dirty="0">
                  <a:latin typeface="+mn-ea"/>
                </a:rPr>
                <a:t>don’t like, so they </a:t>
              </a:r>
              <a:r>
                <a:rPr lang="en-US" altLang="ko-KR" sz="2100" dirty="0">
                  <a:solidFill>
                    <a:srgbClr val="7030A0"/>
                  </a:solidFill>
                  <a:latin typeface="+mn-ea"/>
                </a:rPr>
                <a:t>don’t have to </a:t>
              </a:r>
              <a:r>
                <a:rPr lang="en-US" altLang="ko-KR" sz="2100" dirty="0">
                  <a:latin typeface="+mn-ea"/>
                </a:rPr>
                <a:t>worry about </a:t>
              </a:r>
              <a:r>
                <a:rPr lang="en-US" altLang="ko-KR" sz="2100" dirty="0" smtClean="0">
                  <a:latin typeface="+mn-ea"/>
                </a:rPr>
                <a:t>⑤</a:t>
              </a:r>
              <a:r>
                <a:rPr lang="en-US" altLang="ko-KR" sz="2100" u="sng" dirty="0" smtClean="0">
                  <a:latin typeface="+mn-ea"/>
                </a:rPr>
                <a:t>them</a:t>
              </a:r>
              <a:r>
                <a:rPr lang="en-US" altLang="ko-KR" sz="2100" dirty="0">
                  <a:latin typeface="+mn-ea"/>
                </a:rPr>
                <a:t>.</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02</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화장하는 아이들</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p.24</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48742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3490292"/>
            <a:chOff x="0" y="0"/>
            <a:chExt cx="9144000" cy="3490292"/>
          </a:xfrm>
        </p:grpSpPr>
        <p:sp>
          <p:nvSpPr>
            <p:cNvPr id="5" name="직사각형 4"/>
            <p:cNvSpPr/>
            <p:nvPr/>
          </p:nvSpPr>
          <p:spPr>
            <a:xfrm>
              <a:off x="564731" y="1036672"/>
              <a:ext cx="8024924" cy="2453620"/>
            </a:xfrm>
            <a:prstGeom prst="rect">
              <a:avLst/>
            </a:prstGeom>
          </p:spPr>
          <p:txBody>
            <a:bodyPr wrap="square">
              <a:spAutoFit/>
            </a:bodyPr>
            <a:lstStyle/>
            <a:p>
              <a:pPr algn="dist">
                <a:lnSpc>
                  <a:spcPct val="150000"/>
                </a:lnSpc>
              </a:pPr>
              <a:r>
                <a:rPr lang="en-US" altLang="ko-KR" sz="2100" dirty="0">
                  <a:latin typeface="+mn-ea"/>
                </a:rPr>
                <a:t> </a:t>
              </a:r>
              <a:r>
                <a:rPr lang="en-US" altLang="ko-KR" sz="2100" dirty="0" smtClean="0">
                  <a:latin typeface="+mn-ea"/>
                </a:rPr>
                <a:t>  But </a:t>
              </a:r>
              <a:r>
                <a:rPr lang="en-US" altLang="ko-KR" sz="2100" dirty="0">
                  <a:latin typeface="+mn-ea"/>
                </a:rPr>
                <a:t>some people think that kids should not wear makeup. They think that makeup can cause skin problems. Instead of wearing makeup, kids should eat healthy food and exercise. </a:t>
              </a:r>
              <a:r>
                <a:rPr lang="en-US" altLang="ko-KR" sz="2100" u="sng" dirty="0">
                  <a:latin typeface="+mn-ea"/>
                </a:rPr>
                <a:t>That way</a:t>
              </a:r>
              <a:r>
                <a:rPr lang="en-US" altLang="ko-KR" sz="2100" dirty="0">
                  <a:latin typeface="+mn-ea"/>
                </a:rPr>
                <a:t>, they will be beautiful on the inside and outside.</a:t>
              </a:r>
            </a:p>
            <a:p>
              <a:pPr algn="di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02</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화장하는 아이들</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p.25</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394061370"/>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1574</TotalTime>
  <Words>475</Words>
  <Application>Microsoft Office PowerPoint</Application>
  <PresentationFormat>화면 슬라이드 쇼(4:3)</PresentationFormat>
  <Paragraphs>38</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02_01 Ella가 발견한 대륙 / p.20 </vt:lpstr>
      <vt:lpstr>PowerPoint 프레젠테이션</vt:lpstr>
      <vt:lpstr>PowerPoint 프레젠테이션</vt:lpstr>
      <vt:lpstr>PowerPoint 프레젠테이션</vt:lpstr>
      <vt:lpstr>PowerPoint 프레젠테이션</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605</cp:revision>
  <dcterms:created xsi:type="dcterms:W3CDTF">2018-12-11T01:44:20Z</dcterms:created>
  <dcterms:modified xsi:type="dcterms:W3CDTF">2020-04-26T20:43:10Z</dcterms:modified>
</cp:coreProperties>
</file>