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57" r:id="rId4"/>
    <p:sldId id="458" r:id="rId5"/>
    <p:sldId id="460" r:id="rId6"/>
    <p:sldId id="459" r:id="rId7"/>
    <p:sldId id="461"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2"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1219609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1663621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642285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1595669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750733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883502"/>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10</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441551" y="1602013"/>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a:solidFill>
                  <a:schemeClr val="bg1"/>
                </a:solidFill>
                <a:latin typeface="HY견고딕" panose="02030600000101010101" pitchFamily="18" charset="-127"/>
                <a:ea typeface="HY견고딕" panose="02030600000101010101" pitchFamily="18" charset="-127"/>
              </a:rPr>
              <a:t>물고기가 죽는 숨은 원인 </a:t>
            </a:r>
            <a:r>
              <a:rPr lang="en-US" altLang="ko-KR" sz="1200" b="1" dirty="0" smtClean="0">
                <a:solidFill>
                  <a:schemeClr val="bg1"/>
                </a:solidFill>
                <a:latin typeface="HY견고딕" panose="02030600000101010101" pitchFamily="18" charset="-127"/>
                <a:ea typeface="HY견고딕" panose="02030600000101010101" pitchFamily="18" charset="-127"/>
              </a:rPr>
              <a:t>/ p.84</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74518" cy="2516073"/>
          </a:xfrm>
          <a:prstGeom prst="rect">
            <a:avLst/>
          </a:prstGeom>
        </p:spPr>
        <p:txBody>
          <a:bodyPr wrap="square">
            <a:spAutoFit/>
          </a:bodyPr>
          <a:lstStyle/>
          <a:p>
            <a:pPr algn="just">
              <a:lnSpc>
                <a:spcPct val="150000"/>
              </a:lnSpc>
            </a:pPr>
            <a:r>
              <a:rPr lang="en-US" altLang="ko-KR" sz="2100" dirty="0" smtClean="0">
                <a:latin typeface="+mn-ea"/>
              </a:rPr>
              <a:t>  I </a:t>
            </a:r>
            <a:r>
              <a:rPr lang="en-US" altLang="ko-KR" sz="2100" dirty="0">
                <a:latin typeface="+mn-ea"/>
              </a:rPr>
              <a:t>am a light and strong material. So people make bottles and boxes with me. But they throw me away after using me. I end up floating in the ocean. Since I look like food, some fish eat me. But I </a:t>
            </a:r>
            <a:r>
              <a:rPr lang="en-US" altLang="ko-KR" sz="2100" dirty="0">
                <a:solidFill>
                  <a:srgbClr val="7030A0"/>
                </a:solidFill>
                <a:latin typeface="+mn-ea"/>
              </a:rPr>
              <a:t>make them sick</a:t>
            </a:r>
            <a:r>
              <a:rPr lang="en-US" altLang="ko-KR" sz="2100" dirty="0">
                <a:latin typeface="+mn-ea"/>
              </a:rPr>
              <a:t>. Poor fish! Millions of fish die because of me. What am I?</a:t>
            </a: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a:solidFill>
                  <a:schemeClr val="bg1"/>
                </a:solidFill>
                <a:latin typeface="HY견고딕" panose="02030600000101010101" pitchFamily="18" charset="-127"/>
                <a:ea typeface="HY견고딕" panose="02030600000101010101" pitchFamily="18" charset="-127"/>
              </a:rPr>
              <a:t>미국인에게 이런 칭찬은 금물 </a:t>
            </a:r>
            <a:r>
              <a:rPr lang="en-US" altLang="ko-KR" sz="1200" b="1" dirty="0" smtClean="0">
                <a:solidFill>
                  <a:schemeClr val="bg1"/>
                </a:solidFill>
                <a:latin typeface="HY견고딕" panose="02030600000101010101" pitchFamily="18" charset="-127"/>
                <a:ea typeface="HY견고딕" panose="02030600000101010101" pitchFamily="18" charset="-127"/>
              </a:rPr>
              <a:t>/ p.85</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66205" cy="3000821"/>
          </a:xfrm>
          <a:prstGeom prst="rect">
            <a:avLst/>
          </a:prstGeom>
        </p:spPr>
        <p:txBody>
          <a:bodyPr wrap="square">
            <a:spAutoFit/>
          </a:bodyPr>
          <a:lstStyle/>
          <a:p>
            <a:pPr algn="just">
              <a:lnSpc>
                <a:spcPct val="150000"/>
              </a:lnSpc>
            </a:pPr>
            <a:r>
              <a:rPr lang="en-US" altLang="ko-KR" sz="2100" dirty="0" smtClean="0">
                <a:latin typeface="+mn-ea"/>
              </a:rPr>
              <a:t>  Americans </a:t>
            </a:r>
            <a:r>
              <a:rPr lang="en-US" altLang="ko-KR" sz="2100" dirty="0">
                <a:latin typeface="+mn-ea"/>
              </a:rPr>
              <a:t>like to say nice things to other people. But they are very careful about their compliments. Compliments about clothing and hats are okay. But compliments about looks are not welcome. For example, if you give a woman a compliment on her lips or skin, it can </a:t>
            </a:r>
            <a:r>
              <a:rPr lang="en-US" altLang="ko-KR" sz="2100" dirty="0">
                <a:solidFill>
                  <a:srgbClr val="7030A0"/>
                </a:solidFill>
                <a:latin typeface="+mn-ea"/>
              </a:rPr>
              <a:t>make her upset</a:t>
            </a:r>
            <a:r>
              <a:rPr lang="en-US" altLang="ko-KR" sz="2100" dirty="0">
                <a:latin typeface="+mn-ea"/>
              </a:rPr>
              <a:t>. People are very sensitive to comments about their bodies. </a:t>
            </a:r>
          </a:p>
        </p:txBody>
      </p:sp>
    </p:spTree>
    <p:extLst>
      <p:ext uri="{BB962C8B-B14F-4D97-AF65-F5344CB8AC3E}">
        <p14:creationId xmlns:p14="http://schemas.microsoft.com/office/powerpoint/2010/main" val="192254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a:solidFill>
                  <a:schemeClr val="bg1"/>
                </a:solidFill>
                <a:latin typeface="HY견고딕" panose="02030600000101010101" pitchFamily="18" charset="-127"/>
                <a:ea typeface="HY견고딕" panose="02030600000101010101" pitchFamily="18" charset="-127"/>
              </a:rPr>
              <a:t>음악의 위대한 </a:t>
            </a:r>
            <a:r>
              <a:rPr lang="ko-KR" altLang="en-US" sz="1200" b="1" dirty="0" smtClean="0">
                <a:solidFill>
                  <a:schemeClr val="bg1"/>
                </a:solidFill>
                <a:latin typeface="HY견고딕" panose="02030600000101010101" pitchFamily="18" charset="-127"/>
                <a:ea typeface="HY견고딕" panose="02030600000101010101" pitchFamily="18" charset="-127"/>
              </a:rPr>
              <a:t>효과</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p.86</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57893" cy="2938368"/>
          </a:xfrm>
          <a:prstGeom prst="rect">
            <a:avLst/>
          </a:prstGeom>
        </p:spPr>
        <p:txBody>
          <a:bodyPr wrap="square">
            <a:spAutoFit/>
          </a:bodyPr>
          <a:lstStyle/>
          <a:p>
            <a:pPr algn="just">
              <a:lnSpc>
                <a:spcPct val="150000"/>
              </a:lnSpc>
            </a:pPr>
            <a:r>
              <a:rPr lang="en-US" altLang="ko-KR" sz="2100" dirty="0" smtClean="0">
                <a:latin typeface="+mn-ea"/>
              </a:rPr>
              <a:t>  Music </a:t>
            </a:r>
            <a:r>
              <a:rPr lang="en-US" altLang="ko-KR" sz="2100" dirty="0">
                <a:latin typeface="+mn-ea"/>
              </a:rPr>
              <a:t>changes our feelings. ( ① ) Sad music </a:t>
            </a:r>
            <a:r>
              <a:rPr lang="en-US" altLang="ko-KR" sz="2100" dirty="0">
                <a:solidFill>
                  <a:srgbClr val="7030A0"/>
                </a:solidFill>
                <a:latin typeface="+mn-ea"/>
              </a:rPr>
              <a:t>makes people </a:t>
            </a:r>
            <a:r>
              <a:rPr lang="en-US" altLang="ko-KR" sz="2100" dirty="0" smtClean="0">
                <a:solidFill>
                  <a:srgbClr val="7030A0"/>
                </a:solidFill>
                <a:latin typeface="+mn-ea"/>
              </a:rPr>
              <a:t>sad</a:t>
            </a:r>
            <a:r>
              <a:rPr lang="en-US" altLang="ko-KR" sz="2100" dirty="0" smtClean="0">
                <a:latin typeface="+mn-ea"/>
              </a:rPr>
              <a:t>, </a:t>
            </a:r>
            <a:r>
              <a:rPr lang="en-US" altLang="ko-KR" sz="2100" dirty="0">
                <a:latin typeface="+mn-ea"/>
              </a:rPr>
              <a:t>and happy music </a:t>
            </a:r>
            <a:r>
              <a:rPr lang="en-US" altLang="ko-KR" sz="2100" dirty="0">
                <a:solidFill>
                  <a:srgbClr val="7030A0"/>
                </a:solidFill>
                <a:latin typeface="+mn-ea"/>
              </a:rPr>
              <a:t>makes people happy</a:t>
            </a:r>
            <a:r>
              <a:rPr lang="en-US" altLang="ko-KR" sz="2100" dirty="0">
                <a:latin typeface="+mn-ea"/>
              </a:rPr>
              <a:t>. ( ② ) After the Second World War, many soldiers felt sad and became sick in the United States. ( ③ ) Musicians played happy music for them. ( ④ ) Then the soldiers became happy and healthy</a:t>
            </a:r>
            <a:r>
              <a:rPr lang="en-US" altLang="ko-KR" sz="2100" dirty="0" smtClean="0">
                <a:latin typeface="+mn-ea"/>
              </a:rPr>
              <a:t>.</a:t>
            </a:r>
          </a:p>
          <a:p>
            <a:pPr algn="just">
              <a:lnSpc>
                <a:spcPct val="150000"/>
              </a:lnSpc>
            </a:pPr>
            <a:endParaRPr lang="en-US" altLang="ko-KR" sz="2100" dirty="0">
              <a:latin typeface="+mn-ea"/>
            </a:endParaRPr>
          </a:p>
        </p:txBody>
      </p:sp>
      <p:sp>
        <p:nvSpPr>
          <p:cNvPr id="6" name="TextBox 5"/>
          <p:cNvSpPr txBox="1"/>
          <p:nvPr/>
        </p:nvSpPr>
        <p:spPr>
          <a:xfrm>
            <a:off x="662404" y="4089863"/>
            <a:ext cx="458292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ko-KR" dirty="0" smtClean="0"/>
              <a:t>Music can improve our physical health, too.</a:t>
            </a:r>
            <a:endParaRPr lang="ko-KR" altLang="en-US" dirty="0"/>
          </a:p>
        </p:txBody>
      </p:sp>
    </p:spTree>
    <p:extLst>
      <p:ext uri="{BB962C8B-B14F-4D97-AF65-F5344CB8AC3E}">
        <p14:creationId xmlns:p14="http://schemas.microsoft.com/office/powerpoint/2010/main" val="294204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a:solidFill>
                  <a:schemeClr val="bg1"/>
                </a:solidFill>
                <a:latin typeface="HY견고딕" panose="02030600000101010101" pitchFamily="18" charset="-127"/>
                <a:ea typeface="HY견고딕" panose="02030600000101010101" pitchFamily="18" charset="-127"/>
              </a:rPr>
              <a:t>음악의 위대한 </a:t>
            </a:r>
            <a:r>
              <a:rPr lang="ko-KR" altLang="en-US" sz="1200" b="1" dirty="0" smtClean="0">
                <a:solidFill>
                  <a:schemeClr val="bg1"/>
                </a:solidFill>
                <a:latin typeface="HY견고딕" panose="02030600000101010101" pitchFamily="18" charset="-127"/>
                <a:ea typeface="HY견고딕" panose="02030600000101010101" pitchFamily="18" charset="-127"/>
              </a:rPr>
              <a:t>효과</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p.87</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485570"/>
          </a:xfrm>
          <a:prstGeom prst="rect">
            <a:avLst/>
          </a:prstGeom>
        </p:spPr>
        <p:txBody>
          <a:bodyPr wrap="square">
            <a:spAutoFit/>
          </a:bodyPr>
          <a:lstStyle/>
          <a:p>
            <a:pPr algn="just">
              <a:lnSpc>
                <a:spcPct val="150000"/>
              </a:lnSpc>
            </a:pPr>
            <a:r>
              <a:rPr lang="en-US" altLang="ko-KR" sz="2100" dirty="0" smtClean="0">
                <a:latin typeface="+mn-ea"/>
              </a:rPr>
              <a:t>  Music </a:t>
            </a:r>
            <a:r>
              <a:rPr lang="en-US" altLang="ko-KR" sz="2100" dirty="0">
                <a:latin typeface="+mn-ea"/>
              </a:rPr>
              <a:t>can </a:t>
            </a:r>
            <a:r>
              <a:rPr lang="en-US" altLang="ko-KR" sz="2100" dirty="0">
                <a:solidFill>
                  <a:srgbClr val="7030A0"/>
                </a:solidFill>
                <a:latin typeface="+mn-ea"/>
              </a:rPr>
              <a:t>make people smarter</a:t>
            </a:r>
            <a:r>
              <a:rPr lang="en-US" altLang="ko-KR" sz="2100" dirty="0">
                <a:latin typeface="+mn-ea"/>
              </a:rPr>
              <a:t>. A researcher in the United States carried out an interesting experiment with college students. He played Mozart before a test. Surprisingly, the students who listened to the music did better on the test than those who didn’t. This is called the Mozart Effect. Today, many mothers play Mozart for their babies to get this effect.</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74994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a:solidFill>
                  <a:schemeClr val="bg1"/>
                </a:solidFill>
                <a:latin typeface="HY견고딕" panose="02030600000101010101" pitchFamily="18" charset="-127"/>
                <a:ea typeface="HY견고딕" panose="02030600000101010101" pitchFamily="18" charset="-127"/>
              </a:rPr>
              <a:t>자연의 어머니</a:t>
            </a:r>
            <a:r>
              <a:rPr lang="en-US" altLang="ko-KR" sz="1200" b="1" dirty="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박테리아</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p.88</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423117"/>
          </a:xfrm>
          <a:prstGeom prst="rect">
            <a:avLst/>
          </a:prstGeom>
        </p:spPr>
        <p:txBody>
          <a:bodyPr wrap="square">
            <a:spAutoFit/>
          </a:bodyPr>
          <a:lstStyle/>
          <a:p>
            <a:pPr algn="just">
              <a:lnSpc>
                <a:spcPct val="150000"/>
              </a:lnSpc>
            </a:pPr>
            <a:r>
              <a:rPr lang="en-US" altLang="ko-KR" sz="2100" dirty="0" smtClean="0">
                <a:latin typeface="+mn-ea"/>
              </a:rPr>
              <a:t>  Bacteria </a:t>
            </a:r>
            <a:r>
              <a:rPr lang="en-US" altLang="ko-KR" sz="2100" dirty="0">
                <a:latin typeface="+mn-ea"/>
              </a:rPr>
              <a:t>are too small to see. ( ① ) But they are almost everywhere on Earth. You may think that they are bad. ( ② ) For example, bacteria in the soil break down dead plants and animals. ( ③ ) This </a:t>
            </a:r>
            <a:r>
              <a:rPr lang="en-US" altLang="ko-KR" sz="2100" dirty="0">
                <a:solidFill>
                  <a:srgbClr val="7030A0"/>
                </a:solidFill>
                <a:latin typeface="+mn-ea"/>
              </a:rPr>
              <a:t>makes the soil healthy</a:t>
            </a:r>
            <a:r>
              <a:rPr lang="en-US" altLang="ko-KR" sz="2100" dirty="0">
                <a:latin typeface="+mn-ea"/>
              </a:rPr>
              <a:t>. ( ④ ) Plants grow well in healthy soil. ( ⑤ ) Therefore, bacteria </a:t>
            </a:r>
            <a:r>
              <a:rPr lang="en-US" altLang="ko-KR" sz="2100" dirty="0">
                <a:solidFill>
                  <a:srgbClr val="7030A0"/>
                </a:solidFill>
                <a:latin typeface="+mn-ea"/>
              </a:rPr>
              <a:t>help plants grow </a:t>
            </a:r>
            <a:r>
              <a:rPr lang="en-US" altLang="ko-KR" sz="2100" dirty="0">
                <a:latin typeface="+mn-ea"/>
              </a:rPr>
              <a:t>better. </a:t>
            </a:r>
            <a:endParaRPr lang="en-US" altLang="ko-KR" sz="2100" dirty="0" smtClean="0">
              <a:latin typeface="+mn-ea"/>
            </a:endParaRPr>
          </a:p>
          <a:p>
            <a:pPr algn="just">
              <a:lnSpc>
                <a:spcPct val="150000"/>
              </a:lnSpc>
            </a:pPr>
            <a:endParaRPr lang="en-US" altLang="ko-KR" sz="2100" dirty="0">
              <a:latin typeface="+mn-ea"/>
            </a:endParaRPr>
          </a:p>
        </p:txBody>
      </p:sp>
      <p:sp>
        <p:nvSpPr>
          <p:cNvPr id="6" name="TextBox 5"/>
          <p:cNvSpPr txBox="1"/>
          <p:nvPr/>
        </p:nvSpPr>
        <p:spPr>
          <a:xfrm>
            <a:off x="554338" y="4414059"/>
            <a:ext cx="397609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ko-KR" dirty="0" smtClean="0"/>
              <a:t>But most bacteria are helpful to us. </a:t>
            </a:r>
            <a:endParaRPr lang="ko-KR" altLang="en-US" dirty="0"/>
          </a:p>
        </p:txBody>
      </p:sp>
    </p:spTree>
    <p:extLst>
      <p:ext uri="{BB962C8B-B14F-4D97-AF65-F5344CB8AC3E}">
        <p14:creationId xmlns:p14="http://schemas.microsoft.com/office/powerpoint/2010/main" val="2885060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10</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a:solidFill>
                  <a:schemeClr val="bg1"/>
                </a:solidFill>
                <a:latin typeface="HY견고딕" panose="02030600000101010101" pitchFamily="18" charset="-127"/>
                <a:ea typeface="HY견고딕" panose="02030600000101010101" pitchFamily="18" charset="-127"/>
              </a:rPr>
              <a:t>자연의 어머니</a:t>
            </a:r>
            <a:r>
              <a:rPr lang="en-US" altLang="ko-KR" sz="1200" b="1" dirty="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박테리아</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p.89</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65958" cy="3485570"/>
          </a:xfrm>
          <a:prstGeom prst="rect">
            <a:avLst/>
          </a:prstGeom>
        </p:spPr>
        <p:txBody>
          <a:bodyPr wrap="square">
            <a:spAutoFit/>
          </a:bodyPr>
          <a:lstStyle/>
          <a:p>
            <a:pPr algn="just">
              <a:lnSpc>
                <a:spcPct val="150000"/>
              </a:lnSpc>
            </a:pPr>
            <a:r>
              <a:rPr lang="en-US" altLang="ko-KR" sz="2100" dirty="0" smtClean="0">
                <a:latin typeface="+mn-ea"/>
              </a:rPr>
              <a:t>  Without </a:t>
            </a:r>
            <a:r>
              <a:rPr lang="en-US" altLang="ko-KR" sz="2100" dirty="0">
                <a:latin typeface="+mn-ea"/>
              </a:rPr>
              <a:t>bacteria’s help, we cannot make yogurt, cheese, or kimchi. Bacteria ferment these foods. In other words, bacteria turn the sugar in these foods into a kind of alcohol. As a result, these foods produce a special taste. Bacteria also play an important role in our bodies. They </a:t>
            </a:r>
            <a:r>
              <a:rPr lang="en-US" altLang="ko-KR" sz="2100" dirty="0">
                <a:solidFill>
                  <a:srgbClr val="7030A0"/>
                </a:solidFill>
                <a:latin typeface="+mn-ea"/>
              </a:rPr>
              <a:t>help us digest </a:t>
            </a:r>
            <a:r>
              <a:rPr lang="en-US" altLang="ko-KR" sz="2100" dirty="0">
                <a:latin typeface="+mn-ea"/>
              </a:rPr>
              <a:t>our food. They </a:t>
            </a:r>
            <a:r>
              <a:rPr lang="en-US" altLang="ko-KR" sz="2100" dirty="0">
                <a:solidFill>
                  <a:srgbClr val="7030A0"/>
                </a:solidFill>
                <a:latin typeface="+mn-ea"/>
              </a:rPr>
              <a:t>help us break </a:t>
            </a:r>
            <a:r>
              <a:rPr lang="en-US" altLang="ko-KR" sz="2100" dirty="0">
                <a:latin typeface="+mn-ea"/>
              </a:rPr>
              <a:t>down our waste. </a:t>
            </a:r>
            <a:r>
              <a:rPr lang="en-US" altLang="ko-KR" sz="2100" dirty="0">
                <a:latin typeface="+mn-ea"/>
              </a:rPr>
              <a:t>	</a:t>
            </a:r>
            <a:r>
              <a:rPr lang="en-US" altLang="ko-KR" sz="2100" dirty="0" smtClean="0">
                <a:latin typeface="+mn-ea"/>
              </a:rPr>
              <a:t>	      </a:t>
            </a:r>
            <a:r>
              <a:rPr lang="en-US" altLang="ko-KR" sz="1400" dirty="0" smtClean="0">
                <a:latin typeface="+mn-ea"/>
              </a:rPr>
              <a:t>* ferment</a:t>
            </a:r>
            <a:r>
              <a:rPr lang="en-US" altLang="ko-KR" sz="1400" dirty="0">
                <a:latin typeface="+mn-ea"/>
              </a:rPr>
              <a:t>: </a:t>
            </a:r>
            <a:r>
              <a:rPr lang="ko-KR" altLang="en-US" sz="1400" dirty="0">
                <a:latin typeface="+mn-ea"/>
              </a:rPr>
              <a:t>발효시키다</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2559543000"/>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1683</TotalTime>
  <Words>479</Words>
  <Application>Microsoft Office PowerPoint</Application>
  <PresentationFormat>화면 슬라이드 쇼(4:3)</PresentationFormat>
  <Paragraphs>31</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10_01 물고기가 죽는 숨은 원인 / p.84</vt:lpstr>
      <vt:lpstr>       Unit 10_02 미국인에게 이런 칭찬은 금물 / p.85</vt:lpstr>
      <vt:lpstr>       Unit 10_03 음악의 위대한 효과_A / p.86</vt:lpstr>
      <vt:lpstr>       Unit 10_03 음악의 위대한 효과_B / p.87</vt:lpstr>
      <vt:lpstr>       Unit 10_04 자연의 어머니, 박테리아_A / p.88</vt:lpstr>
      <vt:lpstr>       Unit 10_04 자연의 어머니, 박테리아_B / p.89</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586</cp:revision>
  <dcterms:created xsi:type="dcterms:W3CDTF">2018-12-11T01:44:20Z</dcterms:created>
  <dcterms:modified xsi:type="dcterms:W3CDTF">2020-04-26T21:25:03Z</dcterms:modified>
</cp:coreProperties>
</file>