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52" r:id="rId4"/>
    <p:sldId id="453" r:id="rId5"/>
    <p:sldId id="454" r:id="rId6"/>
    <p:sldId id="457" r:id="rId7"/>
    <p:sldId id="455"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76" autoAdjust="0"/>
    <p:restoredTop sz="94660"/>
  </p:normalViewPr>
  <p:slideViewPr>
    <p:cSldViewPr snapToGrid="0">
      <p:cViewPr varScale="1">
        <p:scale>
          <a:sx n="115" d="100"/>
          <a:sy n="115" d="100"/>
        </p:scale>
        <p:origin x="136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3912223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301170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3550897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281601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3787532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883502"/>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2</a:t>
            </a:r>
            <a:endPar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endParaRP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01</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575531" y="1171213"/>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01</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나는 </a:t>
            </a:r>
            <a:r>
              <a:rPr lang="ko-KR" altLang="en-US" sz="1200" b="1" dirty="0" err="1" smtClean="0">
                <a:solidFill>
                  <a:schemeClr val="bg1"/>
                </a:solidFill>
                <a:latin typeface="HY견고딕" panose="02030600000101010101" pitchFamily="18" charset="-127"/>
                <a:ea typeface="HY견고딕" panose="02030600000101010101" pitchFamily="18" charset="-127"/>
              </a:rPr>
              <a:t>따라쟁이</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 p.12</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516073"/>
          </a:xfrm>
          <a:prstGeom prst="rect">
            <a:avLst/>
          </a:prstGeom>
        </p:spPr>
        <p:txBody>
          <a:bodyPr wrap="square">
            <a:spAutoFit/>
          </a:bodyPr>
          <a:lstStyle/>
          <a:p>
            <a:pPr algn="just">
              <a:lnSpc>
                <a:spcPct val="150000"/>
              </a:lnSpc>
            </a:pPr>
            <a:r>
              <a:rPr lang="en-US" altLang="ko-KR" sz="2100" dirty="0" smtClean="0">
                <a:latin typeface="+mn-ea"/>
              </a:rPr>
              <a:t>  I </a:t>
            </a:r>
            <a:r>
              <a:rPr lang="en-US" altLang="ko-KR" sz="2100" dirty="0">
                <a:latin typeface="+mn-ea"/>
              </a:rPr>
              <a:t>am a dark shape. I always follow you. I do everything you do. When you walk, I walk. When you run, I run. But I don’t make any noise. My presence depends on the weather. When </a:t>
            </a:r>
            <a:r>
              <a:rPr lang="en-US" altLang="ko-KR" sz="2100" dirty="0">
                <a:solidFill>
                  <a:srgbClr val="7030A0"/>
                </a:solidFill>
                <a:latin typeface="+mn-ea"/>
              </a:rPr>
              <a:t>it</a:t>
            </a:r>
            <a:r>
              <a:rPr lang="en-US" altLang="ko-KR" sz="2100" dirty="0">
                <a:latin typeface="+mn-ea"/>
              </a:rPr>
              <a:t> is sunny, I show up. But when </a:t>
            </a:r>
            <a:r>
              <a:rPr lang="en-US" altLang="ko-KR" sz="2100" dirty="0">
                <a:solidFill>
                  <a:srgbClr val="7030A0"/>
                </a:solidFill>
                <a:latin typeface="+mn-ea"/>
              </a:rPr>
              <a:t>it</a:t>
            </a:r>
            <a:r>
              <a:rPr lang="en-US" altLang="ko-KR" sz="2100" dirty="0" smtClean="0">
                <a:latin typeface="+mn-ea"/>
              </a:rPr>
              <a:t> </a:t>
            </a:r>
            <a:r>
              <a:rPr lang="en-US" altLang="ko-KR" sz="2100" dirty="0">
                <a:latin typeface="+mn-ea"/>
              </a:rPr>
              <a:t>is cloudy, I disappear. What am I?</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12082"/>
            <a:ext cx="9144000" cy="3482955"/>
            <a:chOff x="0" y="12082"/>
            <a:chExt cx="9144000" cy="3482955"/>
          </a:xfrm>
        </p:grpSpPr>
        <p:sp>
          <p:nvSpPr>
            <p:cNvPr id="5" name="직사각형 4"/>
            <p:cNvSpPr/>
            <p:nvPr/>
          </p:nvSpPr>
          <p:spPr>
            <a:xfrm>
              <a:off x="564731" y="1036672"/>
              <a:ext cx="7856062" cy="2458365"/>
            </a:xfrm>
            <a:prstGeom prst="rect">
              <a:avLst/>
            </a:prstGeom>
          </p:spPr>
          <p:txBody>
            <a:bodyPr wrap="square">
              <a:spAutoFit/>
            </a:bodyPr>
            <a:lstStyle/>
            <a:p>
              <a:pPr algn="just">
                <a:lnSpc>
                  <a:spcPct val="150000"/>
                </a:lnSpc>
              </a:pPr>
              <a:r>
                <a:rPr lang="en-US" altLang="ko-KR" sz="2050" dirty="0" smtClean="0">
                  <a:solidFill>
                    <a:srgbClr val="7030A0"/>
                  </a:solidFill>
                  <a:latin typeface="+mn-ea"/>
                </a:rPr>
                <a:t>  It</a:t>
              </a:r>
              <a:r>
                <a:rPr lang="en-US" altLang="ko-KR" sz="2050" dirty="0" smtClean="0">
                  <a:latin typeface="+mn-ea"/>
                </a:rPr>
                <a:t> </a:t>
              </a:r>
              <a:r>
                <a:rPr lang="en-US" altLang="ko-KR" sz="2050" dirty="0">
                  <a:latin typeface="+mn-ea"/>
                </a:rPr>
                <a:t>is not easy to get up in the morning. An inventor in England solved the problem. </a:t>
              </a:r>
              <a:r>
                <a:rPr lang="en-US" altLang="ko-KR" sz="2050" dirty="0" smtClean="0">
                  <a:latin typeface="+mn-ea"/>
                </a:rPr>
                <a:t>He </a:t>
              </a:r>
              <a:r>
                <a:rPr lang="en-US" altLang="ko-KR" sz="2050" dirty="0">
                  <a:latin typeface="+mn-ea"/>
                </a:rPr>
                <a:t>made an amazing bed</a:t>
              </a:r>
              <a:r>
                <a:rPr lang="en-US" altLang="ko-KR" sz="2050" dirty="0" smtClean="0">
                  <a:latin typeface="+mn-ea"/>
                </a:rPr>
                <a:t>, the </a:t>
              </a:r>
              <a:r>
                <a:rPr lang="en-US" altLang="ko-KR" sz="2050" dirty="0">
                  <a:latin typeface="+mn-ea"/>
                </a:rPr>
                <a:t>“Bed Shaker.” It wakes you up without any trouble. When </a:t>
              </a:r>
              <a:r>
                <a:rPr lang="en-US" altLang="ko-KR" sz="2050" dirty="0">
                  <a:solidFill>
                    <a:srgbClr val="7030A0"/>
                  </a:solidFill>
                  <a:latin typeface="+mn-ea"/>
                </a:rPr>
                <a:t>it</a:t>
              </a:r>
              <a:r>
                <a:rPr lang="en-US" altLang="ko-KR" sz="2050" dirty="0">
                  <a:latin typeface="+mn-ea"/>
                </a:rPr>
                <a:t> is time to get up, the bed starts to shake. The bed keeps shaking until the </a:t>
              </a:r>
              <a:r>
                <a:rPr lang="en-US" altLang="ko-KR" sz="2050" dirty="0" smtClean="0">
                  <a:latin typeface="+mn-ea"/>
                </a:rPr>
                <a:t>person _______________.</a:t>
              </a:r>
              <a:endParaRPr lang="en-US" altLang="ko-KR" sz="2050" dirty="0">
                <a:latin typeface="+mn-ea"/>
              </a:endParaRPr>
            </a:p>
          </p:txBody>
        </p:sp>
        <p:grpSp>
          <p:nvGrpSpPr>
            <p:cNvPr id="4" name="그룹 3"/>
            <p:cNvGrpSpPr/>
            <p:nvPr/>
          </p:nvGrpSpPr>
          <p:grpSpPr>
            <a:xfrm>
              <a:off x="0" y="12082"/>
              <a:ext cx="9144000" cy="627321"/>
              <a:chOff x="0" y="12082"/>
              <a:chExt cx="9144000" cy="627321"/>
            </a:xfrm>
          </p:grpSpPr>
          <p:sp>
            <p:nvSpPr>
              <p:cNvPr id="6" name="제목 1"/>
              <p:cNvSpPr txBox="1">
                <a:spLocks/>
              </p:cNvSpPr>
              <p:nvPr/>
            </p:nvSpPr>
            <p:spPr>
              <a:xfrm>
                <a:off x="0" y="12082"/>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01</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잠을 깨워 주는 침대 </a:t>
                </a:r>
                <a:r>
                  <a:rPr lang="en-US" altLang="ko-KR" sz="1200" b="1" dirty="0" smtClean="0">
                    <a:solidFill>
                      <a:schemeClr val="bg1"/>
                    </a:solidFill>
                    <a:latin typeface="HY견고딕" panose="02030600000101010101" pitchFamily="18" charset="-127"/>
                    <a:ea typeface="HY견고딕" panose="02030600000101010101" pitchFamily="18" charset="-127"/>
                  </a:rPr>
                  <a:t>/ p.13</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404611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459789"/>
            <a:chOff x="0" y="0"/>
            <a:chExt cx="9144000" cy="4459789"/>
          </a:xfrm>
        </p:grpSpPr>
        <p:sp>
          <p:nvSpPr>
            <p:cNvPr id="5" name="직사각형 4"/>
            <p:cNvSpPr/>
            <p:nvPr/>
          </p:nvSpPr>
          <p:spPr>
            <a:xfrm>
              <a:off x="564731" y="1036672"/>
              <a:ext cx="8024924" cy="3423117"/>
            </a:xfrm>
            <a:prstGeom prst="rect">
              <a:avLst/>
            </a:prstGeom>
          </p:spPr>
          <p:txBody>
            <a:bodyPr wrap="square">
              <a:spAutoFit/>
            </a:bodyPr>
            <a:lstStyle/>
            <a:p>
              <a:pPr algn="just">
                <a:lnSpc>
                  <a:spcPct val="150000"/>
                </a:lnSpc>
              </a:pPr>
              <a:r>
                <a:rPr lang="en-US" altLang="ko-KR" sz="2100" dirty="0" smtClean="0">
                  <a:latin typeface="+mn-ea"/>
                </a:rPr>
                <a:t>  Sometimes </a:t>
              </a:r>
              <a:r>
                <a:rPr lang="en-US" altLang="ko-KR" sz="2100" dirty="0">
                  <a:latin typeface="+mn-ea"/>
                </a:rPr>
                <a:t>you need a bike. But </a:t>
              </a:r>
              <a:r>
                <a:rPr lang="en-US" altLang="ko-KR" sz="2100" dirty="0">
                  <a:solidFill>
                    <a:srgbClr val="7030A0"/>
                  </a:solidFill>
                  <a:latin typeface="+mn-ea"/>
                </a:rPr>
                <a:t>it</a:t>
              </a:r>
              <a:r>
                <a:rPr lang="en-US" altLang="ko-KR" sz="2100" dirty="0">
                  <a:latin typeface="+mn-ea"/>
                </a:rPr>
                <a:t> is expensive to buy one. What do you do then? You can borrow a bike from others! This is called the “sharing economy.” In the sharing economy, you borrow things instead of buying them. You can even borrow cars and houses. This way, you can save money. It is good for the environment, too.</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01</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smtClean="0">
                    <a:solidFill>
                      <a:schemeClr val="bg1"/>
                    </a:solidFill>
                    <a:latin typeface="HY견고딕" panose="02030600000101010101" pitchFamily="18" charset="-127"/>
                    <a:ea typeface="HY견고딕" panose="02030600000101010101" pitchFamily="18" charset="-127"/>
                  </a:rPr>
                  <a:t> 지금은 나눠 쓰는 시대 </a:t>
                </a:r>
                <a:r>
                  <a:rPr lang="en-US" altLang="ko-KR" sz="1200" b="1" dirty="0" smtClean="0">
                    <a:solidFill>
                      <a:schemeClr val="bg1"/>
                    </a:solidFill>
                    <a:latin typeface="HY견고딕" panose="02030600000101010101" pitchFamily="18" charset="-127"/>
                    <a:ea typeface="HY견고딕" panose="02030600000101010101" pitchFamily="18" charset="-127"/>
                  </a:rPr>
                  <a:t>/ p.14</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206047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522242"/>
            <a:chOff x="0" y="0"/>
            <a:chExt cx="9144000" cy="4522242"/>
          </a:xfrm>
        </p:grpSpPr>
        <p:sp>
          <p:nvSpPr>
            <p:cNvPr id="5" name="직사각형 4"/>
            <p:cNvSpPr/>
            <p:nvPr/>
          </p:nvSpPr>
          <p:spPr>
            <a:xfrm>
              <a:off x="564731" y="1036672"/>
              <a:ext cx="8024924" cy="3485570"/>
            </a:xfrm>
            <a:prstGeom prst="rect">
              <a:avLst/>
            </a:prstGeom>
          </p:spPr>
          <p:txBody>
            <a:bodyPr wrap="square">
              <a:spAutoFit/>
            </a:bodyPr>
            <a:lstStyle/>
            <a:p>
              <a:pPr algn="just">
                <a:lnSpc>
                  <a:spcPct val="150000"/>
                </a:lnSpc>
              </a:pPr>
              <a:r>
                <a:rPr lang="en-US" altLang="ko-KR" sz="2100" dirty="0" smtClean="0">
                  <a:latin typeface="+mn-ea"/>
                </a:rPr>
                <a:t>  Did </a:t>
              </a:r>
              <a:r>
                <a:rPr lang="en-US" altLang="ko-KR" sz="2100" dirty="0">
                  <a:latin typeface="+mn-ea"/>
                </a:rPr>
                <a:t>you know that camels save fat in their humps? </a:t>
              </a:r>
              <a:r>
                <a:rPr lang="en-US" altLang="ko-KR" sz="2100" dirty="0">
                  <a:solidFill>
                    <a:srgbClr val="7030A0"/>
                  </a:solidFill>
                  <a:latin typeface="+mn-ea"/>
                </a:rPr>
                <a:t>It</a:t>
              </a:r>
              <a:r>
                <a:rPr lang="en-US" altLang="ko-KR" sz="2100" dirty="0">
                  <a:latin typeface="+mn-ea"/>
                </a:rPr>
                <a:t> is so hot in the desert. Plants cannot grow there. For </a:t>
              </a:r>
              <a:r>
                <a:rPr lang="en-US" altLang="ko-KR" sz="2100" u="sng" dirty="0">
                  <a:latin typeface="+mn-ea"/>
                </a:rPr>
                <a:t>this reason</a:t>
              </a:r>
              <a:r>
                <a:rPr lang="en-US" altLang="ko-KR" sz="2100" dirty="0">
                  <a:latin typeface="+mn-ea"/>
                </a:rPr>
                <a:t>, </a:t>
              </a:r>
              <a:r>
                <a:rPr lang="en-US" altLang="ko-KR" sz="2100" dirty="0">
                  <a:solidFill>
                    <a:srgbClr val="7030A0"/>
                  </a:solidFill>
                  <a:latin typeface="+mn-ea"/>
                </a:rPr>
                <a:t>it</a:t>
              </a:r>
              <a:r>
                <a:rPr lang="en-US" altLang="ko-KR" sz="2100" dirty="0">
                  <a:latin typeface="+mn-ea"/>
                </a:rPr>
                <a:t> is difficult to find food in the desert. But the camels store up fat in their humps. They use the fat when they cannot find food. Thanks to the fat, camels can live without eating food for a long time.</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01</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낙타가 사막에서 사는 방법 </a:t>
                </a:r>
                <a:r>
                  <a:rPr lang="en-US" altLang="ko-KR" sz="1200" b="1" dirty="0" smtClean="0">
                    <a:solidFill>
                      <a:schemeClr val="bg1"/>
                    </a:solidFill>
                    <a:latin typeface="HY견고딕" panose="02030600000101010101" pitchFamily="18" charset="-127"/>
                    <a:ea typeface="HY견고딕" panose="02030600000101010101" pitchFamily="18" charset="-127"/>
                  </a:rPr>
                  <a:t>/ p.15</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1867966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522242"/>
            <a:chOff x="0" y="0"/>
            <a:chExt cx="9144000" cy="4522242"/>
          </a:xfrm>
        </p:grpSpPr>
        <p:sp>
          <p:nvSpPr>
            <p:cNvPr id="5" name="직사각형 4"/>
            <p:cNvSpPr/>
            <p:nvPr/>
          </p:nvSpPr>
          <p:spPr>
            <a:xfrm>
              <a:off x="564731" y="1036672"/>
              <a:ext cx="8024924" cy="3485570"/>
            </a:xfrm>
            <a:prstGeom prst="rect">
              <a:avLst/>
            </a:prstGeom>
          </p:spPr>
          <p:txBody>
            <a:bodyPr wrap="square">
              <a:spAutoFit/>
            </a:bodyPr>
            <a:lstStyle/>
            <a:p>
              <a:pPr algn="just">
                <a:lnSpc>
                  <a:spcPct val="150000"/>
                </a:lnSpc>
              </a:pPr>
              <a:r>
                <a:rPr lang="en-US" altLang="ko-KR" sz="2100" dirty="0" smtClean="0">
                  <a:solidFill>
                    <a:srgbClr val="7030A0"/>
                  </a:solidFill>
                  <a:latin typeface="+mn-ea"/>
                </a:rPr>
                <a:t>  It</a:t>
              </a:r>
              <a:r>
                <a:rPr lang="en-US" altLang="ko-KR" sz="2100" dirty="0" smtClean="0">
                  <a:latin typeface="+mn-ea"/>
                </a:rPr>
                <a:t> </a:t>
              </a:r>
              <a:r>
                <a:rPr lang="en-US" altLang="ko-KR" sz="2100" dirty="0">
                  <a:latin typeface="+mn-ea"/>
                </a:rPr>
                <a:t>is not easy to learn a new word. So what can you do? You should connect the new word with an old one you already know. For example, imagine that you are going to learn the new word “tricycle.” You know the word “bicycle” already. So if you relate this new word to “bicycle,” </a:t>
              </a:r>
              <a:r>
                <a:rPr lang="en-US" altLang="ko-KR" sz="2100" dirty="0">
                  <a:solidFill>
                    <a:srgbClr val="7030A0"/>
                  </a:solidFill>
                  <a:latin typeface="+mn-ea"/>
                </a:rPr>
                <a:t>it</a:t>
              </a:r>
              <a:r>
                <a:rPr lang="en-US" altLang="ko-KR" sz="2100" dirty="0">
                  <a:latin typeface="+mn-ea"/>
                </a:rPr>
                <a:t> will be easier to understand the new word.</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01</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새 단어 익히는 방법 </a:t>
                </a:r>
                <a:r>
                  <a:rPr lang="en-US" altLang="ko-KR" sz="1200" b="1" dirty="0" smtClean="0">
                    <a:solidFill>
                      <a:schemeClr val="bg1"/>
                    </a:solidFill>
                    <a:latin typeface="HY견고딕" panose="02030600000101010101" pitchFamily="18" charset="-127"/>
                    <a:ea typeface="HY견고딕" panose="02030600000101010101" pitchFamily="18" charset="-127"/>
                  </a:rPr>
                  <a:t>_A / p.16</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3294443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522242"/>
            <a:chOff x="0" y="0"/>
            <a:chExt cx="9144000" cy="4522242"/>
          </a:xfrm>
        </p:grpSpPr>
        <p:sp>
          <p:nvSpPr>
            <p:cNvPr id="5" name="직사각형 4"/>
            <p:cNvSpPr/>
            <p:nvPr/>
          </p:nvSpPr>
          <p:spPr>
            <a:xfrm>
              <a:off x="564731" y="1036672"/>
              <a:ext cx="8024924" cy="3485570"/>
            </a:xfrm>
            <a:prstGeom prst="rect">
              <a:avLst/>
            </a:prstGeom>
          </p:spPr>
          <p:txBody>
            <a:bodyPr wrap="square">
              <a:spAutoFit/>
            </a:bodyPr>
            <a:lstStyle/>
            <a:p>
              <a:pPr algn="just">
                <a:lnSpc>
                  <a:spcPct val="150000"/>
                </a:lnSpc>
              </a:pPr>
              <a:r>
                <a:rPr lang="en-US" altLang="ko-KR" sz="2100" dirty="0" smtClean="0">
                  <a:latin typeface="+mn-ea"/>
                </a:rPr>
                <a:t>  Do </a:t>
              </a:r>
              <a:r>
                <a:rPr lang="en-US" altLang="ko-KR" sz="2100" dirty="0">
                  <a:latin typeface="+mn-ea"/>
                </a:rPr>
                <a:t>you want to remember someone’s name? You can connect their name with </a:t>
              </a:r>
              <a:r>
                <a:rPr lang="en-US" altLang="ko-KR" sz="2100" dirty="0" smtClean="0">
                  <a:latin typeface="+mn-ea"/>
                </a:rPr>
                <a:t>their _____________. </a:t>
              </a:r>
              <a:r>
                <a:rPr lang="en-US" altLang="ko-KR" sz="2100" dirty="0">
                  <a:latin typeface="+mn-ea"/>
                </a:rPr>
                <a:t>For example, let’s say that you meet a boy named Teddy. He is big like a bear. You can connect his name “Teddy” with “teddy bear.” You can also imagine the boy holding a teddy bear. Then </a:t>
              </a:r>
              <a:r>
                <a:rPr lang="en-US" altLang="ko-KR" sz="2100" dirty="0">
                  <a:solidFill>
                    <a:srgbClr val="7030A0"/>
                  </a:solidFill>
                  <a:latin typeface="+mn-ea"/>
                </a:rPr>
                <a:t>it</a:t>
              </a:r>
              <a:r>
                <a:rPr lang="en-US" altLang="ko-KR" sz="2100" dirty="0" smtClean="0">
                  <a:latin typeface="+mn-ea"/>
                </a:rPr>
                <a:t> </a:t>
              </a:r>
              <a:r>
                <a:rPr lang="en-US" altLang="ko-KR" sz="2100" dirty="0">
                  <a:latin typeface="+mn-ea"/>
                </a:rPr>
                <a:t>will be much easier to remember his name.</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01</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새 단어 익히는 방법 </a:t>
                </a:r>
                <a:r>
                  <a:rPr lang="en-US" altLang="ko-KR" sz="1200" b="1" dirty="0" smtClean="0">
                    <a:solidFill>
                      <a:schemeClr val="bg1"/>
                    </a:solidFill>
                    <a:latin typeface="HY견고딕" panose="02030600000101010101" pitchFamily="18" charset="-127"/>
                    <a:ea typeface="HY견고딕" panose="02030600000101010101" pitchFamily="18" charset="-127"/>
                  </a:rPr>
                  <a:t>_B </a:t>
                </a:r>
                <a:r>
                  <a:rPr lang="en-US" altLang="ko-KR" sz="1200" b="1" smtClean="0">
                    <a:solidFill>
                      <a:schemeClr val="bg1"/>
                    </a:solidFill>
                    <a:latin typeface="HY견고딕" panose="02030600000101010101" pitchFamily="18" charset="-127"/>
                    <a:ea typeface="HY견고딕" panose="02030600000101010101" pitchFamily="18" charset="-127"/>
                  </a:rPr>
                  <a:t>/ p.17</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1590478692"/>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1693</TotalTime>
  <Words>495</Words>
  <Application>Microsoft Office PowerPoint</Application>
  <PresentationFormat>화면 슬라이드 쇼(4:3)</PresentationFormat>
  <Paragraphs>34</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01_01 나는 따라쟁이  / p.12 </vt:lpstr>
      <vt:lpstr>PowerPoint 프레젠테이션</vt:lpstr>
      <vt:lpstr>PowerPoint 프레젠테이션</vt:lpstr>
      <vt:lpstr>PowerPoint 프레젠테이션</vt:lpstr>
      <vt:lpstr>PowerPoint 프레젠테이션</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575</cp:revision>
  <dcterms:created xsi:type="dcterms:W3CDTF">2018-12-11T01:44:20Z</dcterms:created>
  <dcterms:modified xsi:type="dcterms:W3CDTF">2020-04-26T20:39:27Z</dcterms:modified>
</cp:coreProperties>
</file>