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36" r:id="rId2"/>
    <p:sldId id="440" r:id="rId3"/>
    <p:sldId id="452" r:id="rId4"/>
    <p:sldId id="453" r:id="rId5"/>
    <p:sldId id="454" r:id="rId6"/>
    <p:sldId id="457" r:id="rId7"/>
    <p:sldId id="455"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g BH" initials="SB" lastIdx="1" clrIdx="0">
    <p:extLst>
      <p:ext uri="{19B8F6BF-5375-455C-9EA6-DF929625EA0E}">
        <p15:presenceInfo xmlns:p15="http://schemas.microsoft.com/office/powerpoint/2012/main" userId="660273b77dd1e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883502"/>
    <a:srgbClr val="7E0000"/>
    <a:srgbClr val="D10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76" autoAdjust="0"/>
    <p:restoredTop sz="94660"/>
  </p:normalViewPr>
  <p:slideViewPr>
    <p:cSldViewPr snapToGrid="0">
      <p:cViewPr varScale="1">
        <p:scale>
          <a:sx n="115" d="100"/>
          <a:sy n="115" d="100"/>
        </p:scale>
        <p:origin x="136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6CCC-F433-4825-AE83-CD41CE0CA138}" type="datetimeFigureOut">
              <a:rPr lang="ko-KR" altLang="en-US" smtClean="0"/>
              <a:t>2020-04-27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5A3FC-0A9D-4227-B056-48C9850E83A5}" type="slidenum">
              <a:rPr lang="ko-KR" altLang="en-US" smtClean="0"/>
              <a:t>‹#›</a:t>
            </a:fld>
            <a:endParaRPr lang="ko-KR" altLang="en-US"/>
          </a:p>
        </p:txBody>
      </p:sp>
    </p:spTree>
    <p:extLst>
      <p:ext uri="{BB962C8B-B14F-4D97-AF65-F5344CB8AC3E}">
        <p14:creationId xmlns:p14="http://schemas.microsoft.com/office/powerpoint/2010/main" val="265557447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71600" y="1143000"/>
            <a:ext cx="4114800" cy="3086100"/>
          </a:xfrm>
        </p:spPr>
      </p:sp>
      <p:sp>
        <p:nvSpPr>
          <p:cNvPr id="3" name="슬라이드 노트 개체 틀 2"/>
          <p:cNvSpPr>
            <a:spLocks noGrp="1"/>
          </p:cNvSpPr>
          <p:nvPr>
            <p:ph type="body" idx="1"/>
          </p:nvPr>
        </p:nvSpPr>
        <p:spPr/>
        <p:txBody>
          <a:bodyPr rtlCol="0"/>
          <a:lstStyle/>
          <a:p>
            <a:pPr rtl="0"/>
            <a:endParaRPr lang="ko-KR" altLang="en-US" noProof="1"/>
          </a:p>
        </p:txBody>
      </p:sp>
      <p:sp>
        <p:nvSpPr>
          <p:cNvPr id="4" name="슬라이드 번호 개체 틀 3"/>
          <p:cNvSpPr>
            <a:spLocks noGrp="1"/>
          </p:cNvSpPr>
          <p:nvPr>
            <p:ph type="sldNum" sz="quarter" idx="10"/>
          </p:nvPr>
        </p:nvSpPr>
        <p:spPr/>
        <p:txBody>
          <a:bodyPr rtlCol="0"/>
          <a:lstStyle/>
          <a:p>
            <a:pPr rtl="0"/>
            <a:fld id="{DF61EA0F-A667-4B49-8422-0062BC55E249}" type="slidenum">
              <a:rPr lang="en-US" altLang="ko-KR" noProof="1" smtClean="0"/>
              <a:t>1</a:t>
            </a:fld>
            <a:endParaRPr lang="ko-KR" altLang="en-US" noProof="1"/>
          </a:p>
        </p:txBody>
      </p:sp>
    </p:spTree>
    <p:extLst>
      <p:ext uri="{BB962C8B-B14F-4D97-AF65-F5344CB8AC3E}">
        <p14:creationId xmlns:p14="http://schemas.microsoft.com/office/powerpoint/2010/main" val="157672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2</a:t>
            </a:fld>
            <a:endParaRPr lang="ko-KR" altLang="en-US" noProof="1"/>
          </a:p>
        </p:txBody>
      </p:sp>
    </p:spTree>
    <p:extLst>
      <p:ext uri="{BB962C8B-B14F-4D97-AF65-F5344CB8AC3E}">
        <p14:creationId xmlns:p14="http://schemas.microsoft.com/office/powerpoint/2010/main" val="104726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3</a:t>
            </a:fld>
            <a:endParaRPr lang="ko-KR" altLang="en-US" noProof="1"/>
          </a:p>
        </p:txBody>
      </p:sp>
    </p:spTree>
    <p:extLst>
      <p:ext uri="{BB962C8B-B14F-4D97-AF65-F5344CB8AC3E}">
        <p14:creationId xmlns:p14="http://schemas.microsoft.com/office/powerpoint/2010/main" val="3912223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4</a:t>
            </a:fld>
            <a:endParaRPr lang="ko-KR" altLang="en-US" noProof="1"/>
          </a:p>
        </p:txBody>
      </p:sp>
    </p:spTree>
    <p:extLst>
      <p:ext uri="{BB962C8B-B14F-4D97-AF65-F5344CB8AC3E}">
        <p14:creationId xmlns:p14="http://schemas.microsoft.com/office/powerpoint/2010/main" val="3011703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5</a:t>
            </a:fld>
            <a:endParaRPr lang="ko-KR" altLang="en-US" noProof="1"/>
          </a:p>
        </p:txBody>
      </p:sp>
    </p:spTree>
    <p:extLst>
      <p:ext uri="{BB962C8B-B14F-4D97-AF65-F5344CB8AC3E}">
        <p14:creationId xmlns:p14="http://schemas.microsoft.com/office/powerpoint/2010/main" val="3550897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6</a:t>
            </a:fld>
            <a:endParaRPr lang="ko-KR" altLang="en-US" noProof="1"/>
          </a:p>
        </p:txBody>
      </p:sp>
    </p:spTree>
    <p:extLst>
      <p:ext uri="{BB962C8B-B14F-4D97-AF65-F5344CB8AC3E}">
        <p14:creationId xmlns:p14="http://schemas.microsoft.com/office/powerpoint/2010/main" val="281601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7</a:t>
            </a:fld>
            <a:endParaRPr lang="ko-KR" altLang="en-US" noProof="1"/>
          </a:p>
        </p:txBody>
      </p:sp>
    </p:spTree>
    <p:extLst>
      <p:ext uri="{BB962C8B-B14F-4D97-AF65-F5344CB8AC3E}">
        <p14:creationId xmlns:p14="http://schemas.microsoft.com/office/powerpoint/2010/main" val="3787532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stretch>
            <a:fillRect/>
          </a:stretch>
        </p:blipFill>
        <p:spPr>
          <a:xfrm>
            <a:off x="634217" y="533400"/>
            <a:ext cx="5248275" cy="5791200"/>
          </a:xfrm>
          <a:prstGeom prst="rect">
            <a:avLst/>
          </a:prstGeom>
        </p:spPr>
      </p:pic>
    </p:spTree>
    <p:extLst>
      <p:ext uri="{BB962C8B-B14F-4D97-AF65-F5344CB8AC3E}">
        <p14:creationId xmlns:p14="http://schemas.microsoft.com/office/powerpoint/2010/main" val="39095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4073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8269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214438"/>
            <a:ext cx="7772400" cy="2387600"/>
          </a:xfrm>
        </p:spPr>
        <p:txBody>
          <a:bodyPr anchor="b">
            <a:normAutofit/>
          </a:bodyPr>
          <a:lstStyle>
            <a:lvl1pPr algn="l">
              <a:defRPr sz="9600" b="1" baseline="0">
                <a:solidFill>
                  <a:schemeClr val="tx1"/>
                </a:solidFill>
                <a:latin typeface="+mj-ea"/>
                <a:ea typeface="+mj-ea"/>
              </a:defRPr>
            </a:lvl1pPr>
          </a:lstStyle>
          <a:p>
            <a:r>
              <a:rPr lang="en-US" dirty="0" smtClean="0"/>
              <a:t>Unit 1 </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128711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0"/>
            <a:ext cx="7886700" cy="5262563"/>
          </a:xfrm>
          <a:solidFill>
            <a:schemeClr val="bg1"/>
          </a:solidFill>
        </p:spPr>
        <p:txBody>
          <a:bodyPr>
            <a:normAutofit/>
          </a:bodyPr>
          <a:lstStyle>
            <a:lvl1pPr marL="0" indent="0" algn="just">
              <a:lnSpc>
                <a:spcPts val="3300"/>
              </a:lnSpc>
              <a:buNone/>
              <a:defRPr sz="2200">
                <a:latin typeface="+mn-ea"/>
                <a:ea typeface="+mn-ea"/>
              </a:defRPr>
            </a:lvl1pPr>
          </a:lstStyle>
          <a:p>
            <a:pPr lvl="0"/>
            <a:r>
              <a:rPr lang="ko-KR" altLang="en-US" dirty="0" smtClean="0"/>
              <a:t>마스터 텍스트 스타일을 편집합니다</a:t>
            </a:r>
            <a:endParaRPr lang="en-US" altLang="ko-KR" dirty="0" smtClean="0"/>
          </a:p>
          <a:p>
            <a:pPr lvl="0"/>
            <a:r>
              <a:rPr lang="ko-KR" altLang="en-US" dirty="0" smtClean="0"/>
              <a:t>마스터 텍스트 스타일을 편집합니다 </a:t>
            </a:r>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
        <p:nvSpPr>
          <p:cNvPr id="7" name="직사각형 6"/>
          <p:cNvSpPr/>
          <p:nvPr userDrawn="1"/>
        </p:nvSpPr>
        <p:spPr>
          <a:xfrm>
            <a:off x="0" y="4276"/>
            <a:ext cx="9144000" cy="525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
        <p:nvSpPr>
          <p:cNvPr id="8" name="직사각형 7"/>
          <p:cNvSpPr/>
          <p:nvPr userDrawn="1"/>
        </p:nvSpPr>
        <p:spPr>
          <a:xfrm>
            <a:off x="0" y="4273"/>
            <a:ext cx="9144000" cy="52529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Tree>
    <p:extLst>
      <p:ext uri="{BB962C8B-B14F-4D97-AF65-F5344CB8AC3E}">
        <p14:creationId xmlns:p14="http://schemas.microsoft.com/office/powerpoint/2010/main" val="2476737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40921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19868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22358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4834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1159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07591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70883224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p:cNvSpPr txBox="1">
            <a:spLocks/>
          </p:cNvSpPr>
          <p:nvPr/>
        </p:nvSpPr>
        <p:spPr>
          <a:xfrm>
            <a:off x="0" y="0"/>
            <a:ext cx="9144000" cy="4562475"/>
          </a:xfrm>
          <a:prstGeom prst="rect">
            <a:avLst/>
          </a:prstGeom>
          <a:solidFill>
            <a:srgbClr val="883502"/>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endParaRPr lang="ko-KR" altLang="en-US" sz="1500" noProof="1">
              <a:solidFill>
                <a:schemeClr val="bg1"/>
              </a:solidFill>
              <a:latin typeface="HY견고딕" panose="02030600000101010101" pitchFamily="18" charset="-127"/>
              <a:ea typeface="HY견고딕" panose="02030600000101010101" pitchFamily="18" charset="-127"/>
            </a:endParaRPr>
          </a:p>
        </p:txBody>
      </p:sp>
      <p:sp>
        <p:nvSpPr>
          <p:cNvPr id="3" name="부제목 2"/>
          <p:cNvSpPr>
            <a:spLocks noGrp="1"/>
          </p:cNvSpPr>
          <p:nvPr>
            <p:ph type="subTitle" idx="4294967295"/>
          </p:nvPr>
        </p:nvSpPr>
        <p:spPr>
          <a:xfrm>
            <a:off x="3865452" y="4944481"/>
            <a:ext cx="4683125" cy="1359860"/>
          </a:xfrm>
        </p:spPr>
        <p:txBody>
          <a:bodyPr rtlCol="0">
            <a:noAutofit/>
          </a:bodyPr>
          <a:lstStyle/>
          <a:p>
            <a:pPr marL="0" indent="0" algn="ctr" rtl="0">
              <a:buNone/>
            </a:pP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Reader’s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Bank </a:t>
            </a: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Level 2</a:t>
            </a:r>
            <a:endPar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endParaRPr>
          </a:p>
          <a:p>
            <a:pPr marL="0" indent="0" algn="ctr" rtl="0">
              <a:buNone/>
            </a:pPr>
            <a:r>
              <a:rPr lang="en-US" altLang="ko-KR" sz="4800" b="1" spc="38" noProof="1" smtClean="0">
                <a:ln w="11430"/>
                <a:solidFill>
                  <a:schemeClr val="tx1">
                    <a:lumMod val="75000"/>
                    <a:lumOff val="25000"/>
                  </a:schemeClr>
                </a:solidFill>
                <a:effectLst>
                  <a:outerShdw blurRad="76200" dist="50800" dir="5400000" algn="tl" rotWithShape="0">
                    <a:srgbClr val="000000">
                      <a:alpha val="65000"/>
                    </a:srgbClr>
                  </a:outerShdw>
                </a:effectLst>
              </a:rPr>
              <a:t>Unit 01</a:t>
            </a:r>
            <a:endParaRPr lang="ko-KR" altLang="en-US" sz="4800" b="1" spc="38" noProof="1">
              <a:ln w="11430"/>
              <a:solidFill>
                <a:schemeClr val="tx1">
                  <a:lumMod val="75000"/>
                  <a:lumOff val="25000"/>
                </a:schemeClr>
              </a:solidFill>
              <a:effectLst>
                <a:outerShdw blurRad="76200" dist="50800" dir="5400000" algn="tl" rotWithShape="0">
                  <a:srgbClr val="000000">
                    <a:alpha val="65000"/>
                  </a:srgbClr>
                </a:outerShdw>
              </a:effectLst>
            </a:endParaRPr>
          </a:p>
        </p:txBody>
      </p:sp>
      <p:sp>
        <p:nvSpPr>
          <p:cNvPr id="4" name="부제목 4"/>
          <p:cNvSpPr txBox="1">
            <a:spLocks/>
          </p:cNvSpPr>
          <p:nvPr/>
        </p:nvSpPr>
        <p:spPr>
          <a:xfrm>
            <a:off x="3436974" y="1936453"/>
            <a:ext cx="4984012" cy="2431435"/>
          </a:xfrm>
          <a:prstGeom prst="rect">
            <a:avLst/>
          </a:prstGeom>
        </p:spPr>
        <p:txBody>
          <a:bodyPr vert="horz" wrap="square" lIns="68580" tIns="34290" rIns="68580" bIns="34290" rtlCol="0">
            <a:spAutoFit/>
          </a:bodyPr>
          <a:lstStyle>
            <a:lvl1pPr marL="0" indent="0" algn="l" defTabSz="914400" rtl="0" eaLnBrk="1" latinLnBrk="1" hangingPunct="1">
              <a:lnSpc>
                <a:spcPct val="150000"/>
              </a:lnSpc>
              <a:spcBef>
                <a:spcPts val="600"/>
              </a:spcBef>
              <a:buFont typeface="Arial" panose="020B0604020202020204" pitchFamily="34" charset="0"/>
              <a:buNone/>
              <a:defRPr sz="2800" kern="1200">
                <a:solidFill>
                  <a:srgbClr val="D24726"/>
                </a:solidFill>
                <a:latin typeface="맑은 고딕" panose="020B0503020000020004" pitchFamily="50" charset="-127"/>
                <a:ea typeface="맑은 고딕" panose="020B0503020000020004" pitchFamily="50" charset="-127"/>
                <a:cs typeface="+mn-cs"/>
              </a:defRPr>
            </a:lvl1pPr>
            <a:lvl2pPr marL="457200" indent="0" algn="ctr" defTabSz="914400" rtl="0" eaLnBrk="1" latinLnBrk="1" hangingPunct="1">
              <a:lnSpc>
                <a:spcPct val="90000"/>
              </a:lnSpc>
              <a:spcBef>
                <a:spcPct val="30000"/>
              </a:spcBef>
              <a:buFont typeface="Arial" panose="020B0604020202020204" pitchFamily="34" charset="0"/>
              <a:buNone/>
              <a:defRPr sz="2000" kern="1200">
                <a:solidFill>
                  <a:schemeClr val="tx1"/>
                </a:solidFill>
                <a:latin typeface="맑은 고딕" panose="020B0503020000020004" pitchFamily="50" charset="-127"/>
                <a:ea typeface="+mn-ea"/>
                <a:cs typeface="+mn-cs"/>
              </a:defRPr>
            </a:lvl2pPr>
            <a:lvl3pPr marL="914400" indent="0" algn="ctr" defTabSz="914400" rtl="0" eaLnBrk="1" latinLnBrk="1" hangingPunct="1">
              <a:lnSpc>
                <a:spcPct val="90000"/>
              </a:lnSpc>
              <a:spcBef>
                <a:spcPct val="30000"/>
              </a:spcBef>
              <a:buFont typeface="Arial" panose="020B0604020202020204" pitchFamily="34" charset="0"/>
              <a:buNone/>
              <a:defRPr sz="1800" kern="1200">
                <a:solidFill>
                  <a:schemeClr val="tx1"/>
                </a:solidFill>
                <a:latin typeface="맑은 고딕" panose="020B0503020000020004" pitchFamily="50" charset="-127"/>
                <a:ea typeface="+mn-ea"/>
                <a:cs typeface="+mn-cs"/>
              </a:defRPr>
            </a:lvl3pPr>
            <a:lvl4pPr marL="1371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4pPr>
            <a:lvl5pPr marL="18288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5pPr>
            <a:lvl6pPr marL="22860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수업용 </a:t>
            </a:r>
            <a:endParaRPr lang="en-US" altLang="ko-KR" sz="4950" b="1" spc="38" dirty="0">
              <a:ln w="11430"/>
              <a:solidFill>
                <a:schemeClr val="bg1">
                  <a:lumMod val="95000"/>
                </a:schemeClr>
              </a:solidFill>
              <a:effectLst>
                <a:outerShdw blurRad="76200" dist="50800" dir="5400000" algn="tl" rotWithShape="0">
                  <a:srgbClr val="000000">
                    <a:alpha val="65000"/>
                  </a:srgbClr>
                </a:outerShdw>
              </a:effectLst>
            </a:endParaRPr>
          </a:p>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본문 </a:t>
            </a:r>
            <a:r>
              <a:rPr lang="en-US" altLang="ko-KR" sz="4950" b="1" spc="38" dirty="0">
                <a:ln w="11430"/>
                <a:solidFill>
                  <a:schemeClr val="bg1">
                    <a:lumMod val="95000"/>
                  </a:schemeClr>
                </a:solidFill>
                <a:effectLst>
                  <a:outerShdw blurRad="76200" dist="50800" dir="5400000" algn="tl" rotWithShape="0">
                    <a:srgbClr val="000000">
                      <a:alpha val="65000"/>
                    </a:srgbClr>
                  </a:outerShdw>
                </a:effectLst>
              </a:rPr>
              <a:t>PPT </a:t>
            </a: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자료</a:t>
            </a:r>
          </a:p>
        </p:txBody>
      </p:sp>
      <p:pic>
        <p:nvPicPr>
          <p:cNvPr id="5" name="그림 4"/>
          <p:cNvPicPr>
            <a:picLocks noChangeAspect="1"/>
          </p:cNvPicPr>
          <p:nvPr/>
        </p:nvPicPr>
        <p:blipFill>
          <a:blip r:embed="rId3"/>
          <a:stretch>
            <a:fillRect/>
          </a:stretch>
        </p:blipFill>
        <p:spPr>
          <a:xfrm>
            <a:off x="575531" y="1171213"/>
            <a:ext cx="3090381" cy="41028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009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01</a:t>
            </a:r>
            <a:r>
              <a:rPr lang="en-US" altLang="ko-KR" sz="1200" b="1" dirty="0" smtClean="0">
                <a:solidFill>
                  <a:schemeClr val="bg1"/>
                </a:solidFill>
                <a:latin typeface="HY견고딕" panose="02030600000101010101" pitchFamily="18" charset="-127"/>
                <a:ea typeface="HY견고딕" panose="02030600000101010101" pitchFamily="18" charset="-127"/>
              </a:rPr>
              <a:t>_01 </a:t>
            </a:r>
            <a:r>
              <a:rPr lang="ko-KR" altLang="en-US" sz="1200" b="1" dirty="0" smtClean="0">
                <a:solidFill>
                  <a:schemeClr val="bg1"/>
                </a:solidFill>
                <a:latin typeface="HY견고딕" panose="02030600000101010101" pitchFamily="18" charset="-127"/>
                <a:ea typeface="HY견고딕" panose="02030600000101010101" pitchFamily="18" charset="-127"/>
              </a:rPr>
              <a:t>나는 </a:t>
            </a:r>
            <a:r>
              <a:rPr lang="ko-KR" altLang="en-US" sz="1200" b="1" dirty="0" err="1" smtClean="0">
                <a:solidFill>
                  <a:schemeClr val="bg1"/>
                </a:solidFill>
                <a:latin typeface="HY견고딕" panose="02030600000101010101" pitchFamily="18" charset="-127"/>
                <a:ea typeface="HY견고딕" panose="02030600000101010101" pitchFamily="18" charset="-127"/>
              </a:rPr>
              <a:t>따라쟁이</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 p.12</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2516073"/>
          </a:xfrm>
          <a:prstGeom prst="rect">
            <a:avLst/>
          </a:prstGeom>
        </p:spPr>
        <p:txBody>
          <a:bodyPr wrap="square">
            <a:spAutoFit/>
          </a:bodyPr>
          <a:lstStyle/>
          <a:p>
            <a:pPr algn="just">
              <a:lnSpc>
                <a:spcPct val="150000"/>
              </a:lnSpc>
            </a:pPr>
            <a:r>
              <a:rPr lang="en-US" altLang="ko-KR" sz="2100" dirty="0" smtClean="0">
                <a:latin typeface="+mn-ea"/>
              </a:rPr>
              <a:t>  I </a:t>
            </a:r>
            <a:r>
              <a:rPr lang="en-US" altLang="ko-KR" sz="2100" dirty="0">
                <a:latin typeface="+mn-ea"/>
              </a:rPr>
              <a:t>am a dark shape. I always follow you. I do everything you do. When you walk, I walk. When you run, I run. But I don’t make any noise. My presence depends on the weather. When </a:t>
            </a:r>
            <a:r>
              <a:rPr lang="en-US" altLang="ko-KR" sz="2100" dirty="0">
                <a:solidFill>
                  <a:srgbClr val="7030A0"/>
                </a:solidFill>
                <a:latin typeface="+mn-ea"/>
              </a:rPr>
              <a:t>it</a:t>
            </a:r>
            <a:r>
              <a:rPr lang="en-US" altLang="ko-KR" sz="2100" dirty="0">
                <a:latin typeface="+mn-ea"/>
              </a:rPr>
              <a:t> is sunny, I show up. But when </a:t>
            </a:r>
            <a:r>
              <a:rPr lang="en-US" altLang="ko-KR" sz="2100" dirty="0">
                <a:solidFill>
                  <a:srgbClr val="7030A0"/>
                </a:solidFill>
                <a:latin typeface="+mn-ea"/>
              </a:rPr>
              <a:t>it</a:t>
            </a:r>
            <a:r>
              <a:rPr lang="en-US" altLang="ko-KR" sz="2100" dirty="0" smtClean="0">
                <a:latin typeface="+mn-ea"/>
              </a:rPr>
              <a:t> </a:t>
            </a:r>
            <a:r>
              <a:rPr lang="en-US" altLang="ko-KR" sz="2100" dirty="0">
                <a:latin typeface="+mn-ea"/>
              </a:rPr>
              <a:t>is cloudy, I disappear. What am I?</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150256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12082"/>
            <a:ext cx="9144000" cy="3482955"/>
            <a:chOff x="0" y="12082"/>
            <a:chExt cx="9144000" cy="3482955"/>
          </a:xfrm>
        </p:grpSpPr>
        <p:sp>
          <p:nvSpPr>
            <p:cNvPr id="5" name="직사각형 4"/>
            <p:cNvSpPr/>
            <p:nvPr/>
          </p:nvSpPr>
          <p:spPr>
            <a:xfrm>
              <a:off x="564731" y="1036672"/>
              <a:ext cx="7856062" cy="2458365"/>
            </a:xfrm>
            <a:prstGeom prst="rect">
              <a:avLst/>
            </a:prstGeom>
          </p:spPr>
          <p:txBody>
            <a:bodyPr wrap="square">
              <a:spAutoFit/>
            </a:bodyPr>
            <a:lstStyle/>
            <a:p>
              <a:pPr algn="just">
                <a:lnSpc>
                  <a:spcPct val="150000"/>
                </a:lnSpc>
              </a:pPr>
              <a:r>
                <a:rPr lang="en-US" altLang="ko-KR" sz="2050" dirty="0" smtClean="0">
                  <a:solidFill>
                    <a:srgbClr val="7030A0"/>
                  </a:solidFill>
                  <a:latin typeface="+mn-ea"/>
                </a:rPr>
                <a:t>  It</a:t>
              </a:r>
              <a:r>
                <a:rPr lang="en-US" altLang="ko-KR" sz="2050" dirty="0" smtClean="0">
                  <a:latin typeface="+mn-ea"/>
                </a:rPr>
                <a:t> </a:t>
              </a:r>
              <a:r>
                <a:rPr lang="en-US" altLang="ko-KR" sz="2050" dirty="0">
                  <a:latin typeface="+mn-ea"/>
                </a:rPr>
                <a:t>is not easy to get up in the morning. An inventor in England solved the problem. </a:t>
              </a:r>
              <a:r>
                <a:rPr lang="en-US" altLang="ko-KR" sz="2050" dirty="0" smtClean="0">
                  <a:latin typeface="+mn-ea"/>
                </a:rPr>
                <a:t>He </a:t>
              </a:r>
              <a:r>
                <a:rPr lang="en-US" altLang="ko-KR" sz="2050" dirty="0">
                  <a:latin typeface="+mn-ea"/>
                </a:rPr>
                <a:t>made an amazing bed</a:t>
              </a:r>
              <a:r>
                <a:rPr lang="en-US" altLang="ko-KR" sz="2050" dirty="0" smtClean="0">
                  <a:latin typeface="+mn-ea"/>
                </a:rPr>
                <a:t>, the </a:t>
              </a:r>
              <a:r>
                <a:rPr lang="en-US" altLang="ko-KR" sz="2050" dirty="0">
                  <a:latin typeface="+mn-ea"/>
                </a:rPr>
                <a:t>“Bed Shaker.” It wakes you up without any trouble. When </a:t>
              </a:r>
              <a:r>
                <a:rPr lang="en-US" altLang="ko-KR" sz="2050" dirty="0">
                  <a:solidFill>
                    <a:srgbClr val="7030A0"/>
                  </a:solidFill>
                  <a:latin typeface="+mn-ea"/>
                </a:rPr>
                <a:t>it</a:t>
              </a:r>
              <a:r>
                <a:rPr lang="en-US" altLang="ko-KR" sz="2050" dirty="0">
                  <a:latin typeface="+mn-ea"/>
                </a:rPr>
                <a:t> is time to get up, the bed starts to shake. The bed keeps shaking until the </a:t>
              </a:r>
              <a:r>
                <a:rPr lang="en-US" altLang="ko-KR" sz="2050" dirty="0" smtClean="0">
                  <a:latin typeface="+mn-ea"/>
                </a:rPr>
                <a:t>person _______________.</a:t>
              </a:r>
              <a:endParaRPr lang="en-US" altLang="ko-KR" sz="2050" dirty="0">
                <a:latin typeface="+mn-ea"/>
              </a:endParaRPr>
            </a:p>
          </p:txBody>
        </p:sp>
        <p:grpSp>
          <p:nvGrpSpPr>
            <p:cNvPr id="4" name="그룹 3"/>
            <p:cNvGrpSpPr/>
            <p:nvPr/>
          </p:nvGrpSpPr>
          <p:grpSpPr>
            <a:xfrm>
              <a:off x="0" y="12082"/>
              <a:ext cx="9144000" cy="627321"/>
              <a:chOff x="0" y="12082"/>
              <a:chExt cx="9144000" cy="627321"/>
            </a:xfrm>
          </p:grpSpPr>
          <p:sp>
            <p:nvSpPr>
              <p:cNvPr id="6" name="제목 1"/>
              <p:cNvSpPr txBox="1">
                <a:spLocks/>
              </p:cNvSpPr>
              <p:nvPr/>
            </p:nvSpPr>
            <p:spPr>
              <a:xfrm>
                <a:off x="0" y="12082"/>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01</a:t>
                </a:r>
                <a:r>
                  <a:rPr lang="en-US" altLang="ko-KR" sz="1200" b="1" dirty="0" smtClean="0">
                    <a:solidFill>
                      <a:schemeClr val="bg1"/>
                    </a:solidFill>
                    <a:latin typeface="HY견고딕" panose="02030600000101010101" pitchFamily="18" charset="-127"/>
                    <a:ea typeface="HY견고딕" panose="02030600000101010101" pitchFamily="18" charset="-127"/>
                  </a:rPr>
                  <a:t>_02 </a:t>
                </a:r>
                <a:r>
                  <a:rPr lang="ko-KR" altLang="en-US" sz="1200" b="1" dirty="0" smtClean="0">
                    <a:solidFill>
                      <a:schemeClr val="bg1"/>
                    </a:solidFill>
                    <a:latin typeface="HY견고딕" panose="02030600000101010101" pitchFamily="18" charset="-127"/>
                    <a:ea typeface="HY견고딕" panose="02030600000101010101" pitchFamily="18" charset="-127"/>
                  </a:rPr>
                  <a:t>잠을 깨워 주는 침대 </a:t>
                </a:r>
                <a:r>
                  <a:rPr lang="en-US" altLang="ko-KR" sz="1200" b="1" dirty="0" smtClean="0">
                    <a:solidFill>
                      <a:schemeClr val="bg1"/>
                    </a:solidFill>
                    <a:latin typeface="HY견고딕" panose="02030600000101010101" pitchFamily="18" charset="-127"/>
                    <a:ea typeface="HY견고딕" panose="02030600000101010101" pitchFamily="18" charset="-127"/>
                  </a:rPr>
                  <a:t>/ p.13</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4046116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4459789"/>
            <a:chOff x="0" y="0"/>
            <a:chExt cx="9144000" cy="4459789"/>
          </a:xfrm>
        </p:grpSpPr>
        <p:sp>
          <p:nvSpPr>
            <p:cNvPr id="5" name="직사각형 4"/>
            <p:cNvSpPr/>
            <p:nvPr/>
          </p:nvSpPr>
          <p:spPr>
            <a:xfrm>
              <a:off x="564731" y="1036672"/>
              <a:ext cx="8024924" cy="3423117"/>
            </a:xfrm>
            <a:prstGeom prst="rect">
              <a:avLst/>
            </a:prstGeom>
          </p:spPr>
          <p:txBody>
            <a:bodyPr wrap="square">
              <a:spAutoFit/>
            </a:bodyPr>
            <a:lstStyle/>
            <a:p>
              <a:pPr algn="just">
                <a:lnSpc>
                  <a:spcPct val="150000"/>
                </a:lnSpc>
              </a:pPr>
              <a:r>
                <a:rPr lang="en-US" altLang="ko-KR" sz="2100" dirty="0" smtClean="0">
                  <a:latin typeface="+mn-ea"/>
                </a:rPr>
                <a:t>  Sometimes </a:t>
              </a:r>
              <a:r>
                <a:rPr lang="en-US" altLang="ko-KR" sz="2100" dirty="0">
                  <a:latin typeface="+mn-ea"/>
                </a:rPr>
                <a:t>you need a bike. But </a:t>
              </a:r>
              <a:r>
                <a:rPr lang="en-US" altLang="ko-KR" sz="2100" dirty="0">
                  <a:solidFill>
                    <a:srgbClr val="7030A0"/>
                  </a:solidFill>
                  <a:latin typeface="+mn-ea"/>
                </a:rPr>
                <a:t>it</a:t>
              </a:r>
              <a:r>
                <a:rPr lang="en-US" altLang="ko-KR" sz="2100" dirty="0">
                  <a:latin typeface="+mn-ea"/>
                </a:rPr>
                <a:t> is expensive to buy one. What do you do then? You can borrow a bike from others! This is called the “sharing economy.” In the sharing economy, you borrow things instead of buying them. You can even borrow cars and houses. This way, you can save money. It is good for the environment, too.</a:t>
              </a:r>
            </a:p>
            <a:p>
              <a:pPr algn="just">
                <a:lnSpc>
                  <a:spcPct val="150000"/>
                </a:lnSpc>
              </a:pP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01</a:t>
                </a:r>
                <a:r>
                  <a:rPr lang="en-US" altLang="ko-KR" sz="1200" b="1" dirty="0" smtClean="0">
                    <a:solidFill>
                      <a:schemeClr val="bg1"/>
                    </a:solidFill>
                    <a:latin typeface="HY견고딕" panose="02030600000101010101" pitchFamily="18" charset="-127"/>
                    <a:ea typeface="HY견고딕" panose="02030600000101010101" pitchFamily="18" charset="-127"/>
                  </a:rPr>
                  <a:t>_03 </a:t>
                </a:r>
                <a:r>
                  <a:rPr lang="ko-KR" altLang="en-US" sz="1200" b="1" dirty="0" smtClean="0">
                    <a:solidFill>
                      <a:schemeClr val="bg1"/>
                    </a:solidFill>
                    <a:latin typeface="HY견고딕" panose="02030600000101010101" pitchFamily="18" charset="-127"/>
                    <a:ea typeface="HY견고딕" panose="02030600000101010101" pitchFamily="18" charset="-127"/>
                  </a:rPr>
                  <a:t> 지금은 나눠 쓰는 시대 </a:t>
                </a:r>
                <a:r>
                  <a:rPr lang="en-US" altLang="ko-KR" sz="1200" b="1" dirty="0" smtClean="0">
                    <a:solidFill>
                      <a:schemeClr val="bg1"/>
                    </a:solidFill>
                    <a:latin typeface="HY견고딕" panose="02030600000101010101" pitchFamily="18" charset="-127"/>
                    <a:ea typeface="HY견고딕" panose="02030600000101010101" pitchFamily="18" charset="-127"/>
                  </a:rPr>
                  <a:t>/ p.14</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206047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4522242"/>
            <a:chOff x="0" y="0"/>
            <a:chExt cx="9144000" cy="4522242"/>
          </a:xfrm>
        </p:grpSpPr>
        <p:sp>
          <p:nvSpPr>
            <p:cNvPr id="5" name="직사각형 4"/>
            <p:cNvSpPr/>
            <p:nvPr/>
          </p:nvSpPr>
          <p:spPr>
            <a:xfrm>
              <a:off x="564731" y="1036672"/>
              <a:ext cx="8024924" cy="3485570"/>
            </a:xfrm>
            <a:prstGeom prst="rect">
              <a:avLst/>
            </a:prstGeom>
          </p:spPr>
          <p:txBody>
            <a:bodyPr wrap="square">
              <a:spAutoFit/>
            </a:bodyPr>
            <a:lstStyle/>
            <a:p>
              <a:pPr algn="just">
                <a:lnSpc>
                  <a:spcPct val="150000"/>
                </a:lnSpc>
              </a:pPr>
              <a:r>
                <a:rPr lang="en-US" altLang="ko-KR" sz="2100" dirty="0" smtClean="0">
                  <a:latin typeface="+mn-ea"/>
                </a:rPr>
                <a:t>  Did </a:t>
              </a:r>
              <a:r>
                <a:rPr lang="en-US" altLang="ko-KR" sz="2100" dirty="0">
                  <a:latin typeface="+mn-ea"/>
                </a:rPr>
                <a:t>you know that camels save fat in their humps? </a:t>
              </a:r>
              <a:r>
                <a:rPr lang="en-US" altLang="ko-KR" sz="2100" dirty="0">
                  <a:solidFill>
                    <a:srgbClr val="7030A0"/>
                  </a:solidFill>
                  <a:latin typeface="+mn-ea"/>
                </a:rPr>
                <a:t>It</a:t>
              </a:r>
              <a:r>
                <a:rPr lang="en-US" altLang="ko-KR" sz="2100" dirty="0">
                  <a:latin typeface="+mn-ea"/>
                </a:rPr>
                <a:t> is so hot in the desert. Plants cannot grow there. For </a:t>
              </a:r>
              <a:r>
                <a:rPr lang="en-US" altLang="ko-KR" sz="2100" u="sng" dirty="0">
                  <a:latin typeface="+mn-ea"/>
                </a:rPr>
                <a:t>this reason</a:t>
              </a:r>
              <a:r>
                <a:rPr lang="en-US" altLang="ko-KR" sz="2100" dirty="0">
                  <a:latin typeface="+mn-ea"/>
                </a:rPr>
                <a:t>, </a:t>
              </a:r>
              <a:r>
                <a:rPr lang="en-US" altLang="ko-KR" sz="2100" dirty="0">
                  <a:solidFill>
                    <a:srgbClr val="7030A0"/>
                  </a:solidFill>
                  <a:latin typeface="+mn-ea"/>
                </a:rPr>
                <a:t>it</a:t>
              </a:r>
              <a:r>
                <a:rPr lang="en-US" altLang="ko-KR" sz="2100" dirty="0">
                  <a:latin typeface="+mn-ea"/>
                </a:rPr>
                <a:t> is difficult to find food in the desert. But the camels store up fat in their humps. They use the fat when they cannot find food. Thanks to the fat, camels can live without eating food for a long time.</a:t>
              </a:r>
            </a:p>
            <a:p>
              <a:pPr algn="just">
                <a:lnSpc>
                  <a:spcPct val="150000"/>
                </a:lnSpc>
              </a:pP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01</a:t>
                </a:r>
                <a:r>
                  <a:rPr lang="en-US" altLang="ko-KR" sz="1200" b="1" dirty="0" smtClean="0">
                    <a:solidFill>
                      <a:schemeClr val="bg1"/>
                    </a:solidFill>
                    <a:latin typeface="HY견고딕" panose="02030600000101010101" pitchFamily="18" charset="-127"/>
                    <a:ea typeface="HY견고딕" panose="02030600000101010101" pitchFamily="18" charset="-127"/>
                  </a:rPr>
                  <a:t>_04 </a:t>
                </a:r>
                <a:r>
                  <a:rPr lang="ko-KR" altLang="en-US" sz="1200" b="1" dirty="0" smtClean="0">
                    <a:solidFill>
                      <a:schemeClr val="bg1"/>
                    </a:solidFill>
                    <a:latin typeface="HY견고딕" panose="02030600000101010101" pitchFamily="18" charset="-127"/>
                    <a:ea typeface="HY견고딕" panose="02030600000101010101" pitchFamily="18" charset="-127"/>
                  </a:rPr>
                  <a:t>낙타가 사막에서 사는 방법 </a:t>
                </a:r>
                <a:r>
                  <a:rPr lang="en-US" altLang="ko-KR" sz="1200" b="1" dirty="0" smtClean="0">
                    <a:solidFill>
                      <a:schemeClr val="bg1"/>
                    </a:solidFill>
                    <a:latin typeface="HY견고딕" panose="02030600000101010101" pitchFamily="18" charset="-127"/>
                    <a:ea typeface="HY견고딕" panose="02030600000101010101" pitchFamily="18" charset="-127"/>
                  </a:rPr>
                  <a:t>/ p.15</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1867966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4522242"/>
            <a:chOff x="0" y="0"/>
            <a:chExt cx="9144000" cy="4522242"/>
          </a:xfrm>
        </p:grpSpPr>
        <p:sp>
          <p:nvSpPr>
            <p:cNvPr id="5" name="직사각형 4"/>
            <p:cNvSpPr/>
            <p:nvPr/>
          </p:nvSpPr>
          <p:spPr>
            <a:xfrm>
              <a:off x="564731" y="1036672"/>
              <a:ext cx="8024924" cy="3485570"/>
            </a:xfrm>
            <a:prstGeom prst="rect">
              <a:avLst/>
            </a:prstGeom>
          </p:spPr>
          <p:txBody>
            <a:bodyPr wrap="square">
              <a:spAutoFit/>
            </a:bodyPr>
            <a:lstStyle/>
            <a:p>
              <a:pPr algn="just">
                <a:lnSpc>
                  <a:spcPct val="150000"/>
                </a:lnSpc>
              </a:pPr>
              <a:r>
                <a:rPr lang="en-US" altLang="ko-KR" sz="2100" dirty="0" smtClean="0">
                  <a:solidFill>
                    <a:srgbClr val="7030A0"/>
                  </a:solidFill>
                  <a:latin typeface="+mn-ea"/>
                </a:rPr>
                <a:t>  It</a:t>
              </a:r>
              <a:r>
                <a:rPr lang="en-US" altLang="ko-KR" sz="2100" dirty="0" smtClean="0">
                  <a:latin typeface="+mn-ea"/>
                </a:rPr>
                <a:t> </a:t>
              </a:r>
              <a:r>
                <a:rPr lang="en-US" altLang="ko-KR" sz="2100" dirty="0">
                  <a:latin typeface="+mn-ea"/>
                </a:rPr>
                <a:t>is not easy to learn a new word. So what can you do? You should connect the new word with an old one you already know. For example, imagine that you are going to learn the new word “tricycle.” You know the word “bicycle” already. So if you relate this new word to “bicycle,” </a:t>
              </a:r>
              <a:r>
                <a:rPr lang="en-US" altLang="ko-KR" sz="2100" dirty="0">
                  <a:solidFill>
                    <a:srgbClr val="7030A0"/>
                  </a:solidFill>
                  <a:latin typeface="+mn-ea"/>
                </a:rPr>
                <a:t>it</a:t>
              </a:r>
              <a:r>
                <a:rPr lang="en-US" altLang="ko-KR" sz="2100" dirty="0">
                  <a:latin typeface="+mn-ea"/>
                </a:rPr>
                <a:t> will be easier to understand the new word.</a:t>
              </a:r>
            </a:p>
            <a:p>
              <a:pPr algn="just">
                <a:lnSpc>
                  <a:spcPct val="150000"/>
                </a:lnSpc>
              </a:pP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01</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smtClean="0">
                    <a:solidFill>
                      <a:schemeClr val="bg1"/>
                    </a:solidFill>
                    <a:latin typeface="HY견고딕" panose="02030600000101010101" pitchFamily="18" charset="-127"/>
                    <a:ea typeface="HY견고딕" panose="02030600000101010101" pitchFamily="18" charset="-127"/>
                  </a:rPr>
                  <a:t>새 단어 익히는 방법 </a:t>
                </a:r>
                <a:r>
                  <a:rPr lang="en-US" altLang="ko-KR" sz="1200" b="1" dirty="0" smtClean="0">
                    <a:solidFill>
                      <a:schemeClr val="bg1"/>
                    </a:solidFill>
                    <a:latin typeface="HY견고딕" panose="02030600000101010101" pitchFamily="18" charset="-127"/>
                    <a:ea typeface="HY견고딕" panose="02030600000101010101" pitchFamily="18" charset="-127"/>
                  </a:rPr>
                  <a:t>_A / p.16</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3294443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1</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nvGrpSpPr>
          <p:cNvPr id="9" name="그룹 8"/>
          <p:cNvGrpSpPr/>
          <p:nvPr/>
        </p:nvGrpSpPr>
        <p:grpSpPr>
          <a:xfrm>
            <a:off x="0" y="0"/>
            <a:ext cx="9144000" cy="4522242"/>
            <a:chOff x="0" y="0"/>
            <a:chExt cx="9144000" cy="4522242"/>
          </a:xfrm>
        </p:grpSpPr>
        <p:sp>
          <p:nvSpPr>
            <p:cNvPr id="5" name="직사각형 4"/>
            <p:cNvSpPr/>
            <p:nvPr/>
          </p:nvSpPr>
          <p:spPr>
            <a:xfrm>
              <a:off x="564731" y="1036672"/>
              <a:ext cx="8024924" cy="3485570"/>
            </a:xfrm>
            <a:prstGeom prst="rect">
              <a:avLst/>
            </a:prstGeom>
          </p:spPr>
          <p:txBody>
            <a:bodyPr wrap="square">
              <a:spAutoFit/>
            </a:bodyPr>
            <a:lstStyle/>
            <a:p>
              <a:pPr algn="just">
                <a:lnSpc>
                  <a:spcPct val="150000"/>
                </a:lnSpc>
              </a:pPr>
              <a:r>
                <a:rPr lang="en-US" altLang="ko-KR" sz="2100" dirty="0" smtClean="0">
                  <a:latin typeface="+mn-ea"/>
                </a:rPr>
                <a:t>  Do </a:t>
              </a:r>
              <a:r>
                <a:rPr lang="en-US" altLang="ko-KR" sz="2100" dirty="0">
                  <a:latin typeface="+mn-ea"/>
                </a:rPr>
                <a:t>you want to remember someone’s name? You can connect their name with </a:t>
              </a:r>
              <a:r>
                <a:rPr lang="en-US" altLang="ko-KR" sz="2100" dirty="0" smtClean="0">
                  <a:latin typeface="+mn-ea"/>
                </a:rPr>
                <a:t>their _____________. </a:t>
              </a:r>
              <a:r>
                <a:rPr lang="en-US" altLang="ko-KR" sz="2100" dirty="0">
                  <a:latin typeface="+mn-ea"/>
                </a:rPr>
                <a:t>For example, let’s say that you meet a boy named Teddy. He is big like a bear. You can connect his name “Teddy” with “teddy bear.” You can also imagine the boy holding a teddy bear. Then </a:t>
              </a:r>
              <a:r>
                <a:rPr lang="en-US" altLang="ko-KR" sz="2100" dirty="0">
                  <a:solidFill>
                    <a:srgbClr val="7030A0"/>
                  </a:solidFill>
                  <a:latin typeface="+mn-ea"/>
                </a:rPr>
                <a:t>it</a:t>
              </a:r>
              <a:r>
                <a:rPr lang="en-US" altLang="ko-KR" sz="2100" dirty="0" smtClean="0">
                  <a:latin typeface="+mn-ea"/>
                </a:rPr>
                <a:t> </a:t>
              </a:r>
              <a:r>
                <a:rPr lang="en-US" altLang="ko-KR" sz="2100" dirty="0">
                  <a:latin typeface="+mn-ea"/>
                </a:rPr>
                <a:t>will be much easier to remember his name.</a:t>
              </a:r>
            </a:p>
            <a:p>
              <a:pPr algn="just">
                <a:lnSpc>
                  <a:spcPct val="150000"/>
                </a:lnSpc>
              </a:pPr>
              <a:endParaRPr lang="en-US" altLang="ko-KR" sz="2100" dirty="0">
                <a:latin typeface="+mn-ea"/>
              </a:endParaRPr>
            </a:p>
          </p:txBody>
        </p:sp>
        <p:grpSp>
          <p:nvGrpSpPr>
            <p:cNvPr id="4" name="그룹 3"/>
            <p:cNvGrpSpPr/>
            <p:nvPr/>
          </p:nvGrpSpPr>
          <p:grpSpPr>
            <a:xfrm>
              <a:off x="0" y="0"/>
              <a:ext cx="9144000" cy="639403"/>
              <a:chOff x="0" y="0"/>
              <a:chExt cx="9144000" cy="639403"/>
            </a:xfrm>
          </p:grpSpPr>
          <p:sp>
            <p:nvSpPr>
              <p:cNvPr id="6" name="제목 1"/>
              <p:cNvSpPr txBox="1">
                <a:spLocks/>
              </p:cNvSpPr>
              <p:nvPr/>
            </p:nvSpPr>
            <p:spPr>
              <a:xfrm>
                <a:off x="0" y="0"/>
                <a:ext cx="9144000" cy="627321"/>
              </a:xfrm>
              <a:prstGeom prst="rect">
                <a:avLst/>
              </a:prstGeom>
              <a:solidFill>
                <a:schemeClr val="bg2">
                  <a:lumMod val="50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r>
                  <a:rPr lang="en-US" altLang="ko-KR" sz="1500" b="1" dirty="0" smtClean="0">
                    <a:solidFill>
                      <a:schemeClr val="bg1"/>
                    </a:solidFill>
                    <a:latin typeface="HY견고딕" panose="02030600000101010101" pitchFamily="18" charset="-127"/>
                    <a:ea typeface="HY견고딕" panose="02030600000101010101" pitchFamily="18" charset="-127"/>
                  </a:rPr>
                  <a:t>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smtClean="0">
                    <a:solidFill>
                      <a:schemeClr val="bg1"/>
                    </a:solidFill>
                    <a:latin typeface="HY견고딕" panose="02030600000101010101" pitchFamily="18" charset="-127"/>
                    <a:ea typeface="HY견고딕" panose="02030600000101010101" pitchFamily="18" charset="-127"/>
                  </a:rPr>
                  <a:t>    Unit 01</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smtClean="0">
                    <a:solidFill>
                      <a:schemeClr val="bg1"/>
                    </a:solidFill>
                    <a:latin typeface="HY견고딕" panose="02030600000101010101" pitchFamily="18" charset="-127"/>
                    <a:ea typeface="HY견고딕" panose="02030600000101010101" pitchFamily="18" charset="-127"/>
                  </a:rPr>
                  <a:t>새 단어 익히는 방법 </a:t>
                </a:r>
                <a:r>
                  <a:rPr lang="en-US" altLang="ko-KR" sz="1200" b="1" dirty="0" smtClean="0">
                    <a:solidFill>
                      <a:schemeClr val="bg1"/>
                    </a:solidFill>
                    <a:latin typeface="HY견고딕" panose="02030600000101010101" pitchFamily="18" charset="-127"/>
                    <a:ea typeface="HY견고딕" panose="02030600000101010101" pitchFamily="18" charset="-127"/>
                  </a:rPr>
                  <a:t>_B </a:t>
                </a:r>
                <a:r>
                  <a:rPr lang="en-US" altLang="ko-KR" sz="1200" b="1" smtClean="0">
                    <a:solidFill>
                      <a:schemeClr val="bg1"/>
                    </a:solidFill>
                    <a:latin typeface="HY견고딕" panose="02030600000101010101" pitchFamily="18" charset="-127"/>
                    <a:ea typeface="HY견고딕" panose="02030600000101010101" pitchFamily="18" charset="-127"/>
                  </a:rPr>
                  <a:t>/ p.17</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8" name="내용 개체 틀 2"/>
              <p:cNvSpPr txBox="1">
                <a:spLocks/>
              </p:cNvSpPr>
              <p:nvPr/>
            </p:nvSpPr>
            <p:spPr>
              <a:xfrm>
                <a:off x="7356471" y="40017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grpSp>
      </p:grpSp>
    </p:spTree>
    <p:extLst>
      <p:ext uri="{BB962C8B-B14F-4D97-AF65-F5344CB8AC3E}">
        <p14:creationId xmlns:p14="http://schemas.microsoft.com/office/powerpoint/2010/main" val="1590478692"/>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1693</TotalTime>
  <Words>495</Words>
  <Application>Microsoft Office PowerPoint</Application>
  <PresentationFormat>화면 슬라이드 쇼(4:3)</PresentationFormat>
  <Paragraphs>34</Paragraphs>
  <Slides>7</Slides>
  <Notes>7</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HY견고딕</vt:lpstr>
      <vt:lpstr>맑은 고딕</vt:lpstr>
      <vt:lpstr>Arial</vt:lpstr>
      <vt:lpstr>Calibri</vt:lpstr>
      <vt:lpstr>Calibri Light</vt:lpstr>
      <vt:lpstr>Office 테마</vt:lpstr>
      <vt:lpstr>PowerPoint 프레젠테이션</vt:lpstr>
      <vt:lpstr>       Unit 01_01 나는 따라쟁이  / p.12 </vt:lpstr>
      <vt:lpstr>PowerPoint 프레젠테이션</vt:lpstr>
      <vt:lpstr>PowerPoint 프레젠테이션</vt:lpstr>
      <vt:lpstr>PowerPoint 프레젠테이션</vt:lpstr>
      <vt:lpstr>PowerPoint 프레젠테이션</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575</cp:revision>
  <dcterms:created xsi:type="dcterms:W3CDTF">2018-12-11T01:44:20Z</dcterms:created>
  <dcterms:modified xsi:type="dcterms:W3CDTF">2020-04-26T20:39:27Z</dcterms:modified>
</cp:coreProperties>
</file>