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52" r:id="rId4"/>
    <p:sldId id="453" r:id="rId5"/>
    <p:sldId id="457" r:id="rId6"/>
    <p:sldId id="454" r:id="rId7"/>
    <p:sldId id="458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912223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011703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915472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550897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254755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</a:t>
            </a: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02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02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Potluck party / p.20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Tomorrow</a:t>
            </a:r>
            <a:r>
              <a:rPr lang="en-US" altLang="ko-KR" sz="2100" dirty="0">
                <a:latin typeface="+mn-ea"/>
              </a:rPr>
              <a:t>, I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am going to</a:t>
            </a:r>
            <a:r>
              <a:rPr lang="en-US" altLang="ko-KR" sz="2100" dirty="0">
                <a:latin typeface="+mn-ea"/>
              </a:rPr>
              <a:t> host a potluck party. I invited some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of my friends. They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will</a:t>
            </a:r>
            <a:r>
              <a:rPr lang="en-US" altLang="ko-KR" sz="2100" dirty="0">
                <a:latin typeface="+mn-ea"/>
              </a:rPr>
              <a:t> bring their favorite foods. At my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previous potluck party, many of my friends brought the same</a:t>
            </a:r>
          </a:p>
          <a:p>
            <a:pPr algn="di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kinds of foods, like pizza and pasta. That was a problem. I hope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u="sng" dirty="0">
                <a:latin typeface="+mn-ea"/>
              </a:rPr>
              <a:t>the same thin</a:t>
            </a:r>
            <a:r>
              <a:rPr lang="en-US" altLang="ko-KR" sz="2100" dirty="0">
                <a:latin typeface="+mn-ea"/>
              </a:rPr>
              <a:t>g doesn’t happen again.</a:t>
            </a:r>
            <a:endParaRPr lang="en-US" altLang="ko-KR" sz="2100" dirty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037493"/>
            <a:chOff x="0" y="0"/>
            <a:chExt cx="9144000" cy="4037493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0008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Dexter </a:t>
              </a:r>
              <a:r>
                <a:rPr lang="en-US" altLang="ko-KR" sz="2100" dirty="0" smtClean="0">
                  <a:solidFill>
                    <a:srgbClr val="7030A0"/>
                  </a:solidFill>
                  <a:latin typeface="+mn-ea"/>
                </a:rPr>
                <a:t>is going to </a:t>
              </a:r>
              <a:r>
                <a:rPr lang="en-US" altLang="ko-KR" sz="2100" dirty="0" smtClean="0">
                  <a:latin typeface="+mn-ea"/>
                </a:rPr>
                <a:t>move to another state. (①) He is excited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to </a:t>
              </a:r>
              <a:r>
                <a:rPr lang="en-US" altLang="ko-KR" sz="2100" dirty="0">
                  <a:latin typeface="+mn-ea"/>
                </a:rPr>
                <a:t>be in a new place. </a:t>
              </a:r>
              <a:r>
                <a:rPr lang="en-US" altLang="ko-KR" sz="2100" dirty="0" smtClean="0">
                  <a:latin typeface="+mn-ea"/>
                </a:rPr>
                <a:t>(②) </a:t>
              </a:r>
              <a:r>
                <a:rPr lang="en-US" altLang="ko-KR" sz="2100" dirty="0">
                  <a:latin typeface="+mn-ea"/>
                </a:rPr>
                <a:t>He hopes to start a new life. </a:t>
              </a:r>
              <a:r>
                <a:rPr lang="en-US" altLang="ko-KR" sz="2100" dirty="0" smtClean="0">
                  <a:latin typeface="+mn-ea"/>
                </a:rPr>
                <a:t>(③) But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he is worried. (④) He </a:t>
              </a:r>
              <a:r>
                <a:rPr lang="en-US" altLang="ko-KR" sz="2100" dirty="0" smtClean="0">
                  <a:solidFill>
                    <a:srgbClr val="7030A0"/>
                  </a:solidFill>
                  <a:latin typeface="+mn-ea"/>
                </a:rPr>
                <a:t>will</a:t>
              </a:r>
              <a:r>
                <a:rPr lang="en-US" altLang="ko-KR" sz="2100" dirty="0" smtClean="0">
                  <a:latin typeface="+mn-ea"/>
                </a:rPr>
                <a:t> miss his old neighbors and his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friends </a:t>
              </a:r>
              <a:r>
                <a:rPr lang="en-US" altLang="ko-KR" sz="2100" dirty="0">
                  <a:latin typeface="+mn-ea"/>
                </a:rPr>
                <a:t>there. </a:t>
              </a:r>
              <a:r>
                <a:rPr lang="en-US" altLang="ko-KR" sz="2100" dirty="0" smtClean="0">
                  <a:latin typeface="+mn-ea"/>
                </a:rPr>
                <a:t>(⑤) </a:t>
              </a:r>
              <a:r>
                <a:rPr lang="en-US" altLang="ko-KR" sz="2100" dirty="0">
                  <a:latin typeface="+mn-ea"/>
                </a:rPr>
                <a:t>His memories of them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will</a:t>
              </a:r>
              <a:r>
                <a:rPr lang="en-US" altLang="ko-KR" sz="2100" dirty="0">
                  <a:latin typeface="+mn-ea"/>
                </a:rPr>
                <a:t> stay in his heart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thanks to the </a:t>
              </a:r>
              <a:r>
                <a:rPr lang="en-US" altLang="ko-KR" sz="2100" dirty="0" smtClean="0">
                  <a:latin typeface="+mn-ea"/>
                </a:rPr>
                <a:t>__________________.</a:t>
              </a:r>
              <a:endParaRPr lang="en-US" altLang="ko-KR" sz="2100" dirty="0">
                <a:latin typeface="+mn-ea"/>
              </a:endParaRP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</a:t>
                </a: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02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_02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추억을 찍는 사진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p.21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  <p:sp>
        <p:nvSpPr>
          <p:cNvPr id="10" name="직사각형 9"/>
          <p:cNvSpPr/>
          <p:nvPr/>
        </p:nvSpPr>
        <p:spPr>
          <a:xfrm>
            <a:off x="564731" y="4037493"/>
            <a:ext cx="8030117" cy="521168"/>
          </a:xfrm>
          <a:prstGeom prst="rect">
            <a:avLst/>
          </a:prstGeom>
          <a:ln w="28575">
            <a:solidFill>
              <a:srgbClr val="777777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So, he decides to take photos with them</a:t>
            </a:r>
            <a:r>
              <a:rPr lang="en-US" altLang="ko-KR" sz="21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.</a:t>
            </a:r>
            <a:endParaRPr lang="en-US" altLang="ko-KR" sz="2100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611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522242"/>
            <a:chOff x="0" y="0"/>
            <a:chExt cx="9144000" cy="4522242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485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You </a:t>
              </a:r>
              <a:r>
                <a:rPr lang="en-US" altLang="ko-KR" sz="2100" dirty="0">
                  <a:latin typeface="+mn-ea"/>
                </a:rPr>
                <a:t>are walking down the street. Suddenly a black cat shows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up. Is this good or bad luck? In America, a black cat is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good / bad luck. It means that something bad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is going to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happen. If you’re from Scotland, however, a black cat is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good / bad luck. It means you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are going to</a:t>
              </a:r>
              <a:r>
                <a:rPr lang="en-US" altLang="ko-KR" sz="2100" dirty="0">
                  <a:latin typeface="+mn-ea"/>
                </a:rPr>
                <a:t> make a lot of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money.</a:t>
              </a:r>
              <a:endParaRPr lang="en-US" altLang="ko-KR" sz="2100" dirty="0">
                <a:latin typeface="+mn-ea"/>
              </a:endParaRP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</a:t>
                </a: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02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_03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검은 고양이와 까치에 대한 미신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A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p.22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  <p:sp>
        <p:nvSpPr>
          <p:cNvPr id="2" name="모서리가 둥근 직사각형 1"/>
          <p:cNvSpPr/>
          <p:nvPr/>
        </p:nvSpPr>
        <p:spPr>
          <a:xfrm>
            <a:off x="623455" y="2098964"/>
            <a:ext cx="1600200" cy="415636"/>
          </a:xfrm>
          <a:prstGeom prst="roundRect">
            <a:avLst/>
          </a:prstGeom>
          <a:noFill/>
          <a:ln w="19050">
            <a:solidFill>
              <a:srgbClr val="77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613064" y="3061221"/>
            <a:ext cx="1600200" cy="415636"/>
          </a:xfrm>
          <a:prstGeom prst="roundRect">
            <a:avLst/>
          </a:prstGeom>
          <a:noFill/>
          <a:ln w="19050">
            <a:solidFill>
              <a:srgbClr val="777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047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3490292"/>
            <a:chOff x="0" y="0"/>
            <a:chExt cx="9144000" cy="3490292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24536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You </a:t>
              </a:r>
              <a:r>
                <a:rPr lang="en-US" altLang="ko-KR" sz="2100" dirty="0">
                  <a:latin typeface="+mn-ea"/>
                </a:rPr>
                <a:t>are walking in the countryside. Suddenly, you hear a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magpie crying. Is this good or bad luck? If you’re from England,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a magpie is bad luck. It is a sign of bad weather. In Korea,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however, a magpie is good luck. It means good friends or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family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will</a:t>
              </a:r>
              <a:r>
                <a:rPr lang="en-US" altLang="ko-KR" sz="2100" dirty="0">
                  <a:latin typeface="+mn-ea"/>
                </a:rPr>
                <a:t> come to </a:t>
              </a:r>
              <a:r>
                <a:rPr lang="en-US" altLang="ko-KR" sz="2100" dirty="0" smtClean="0">
                  <a:latin typeface="+mn-ea"/>
                </a:rPr>
                <a:t>visit.</a:t>
              </a: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</a:t>
                </a: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02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_03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검은 고양이와 까치에 대한 미신 </a:t>
                </a:r>
                <a:r>
                  <a:rPr lang="en-US" altLang="ko-KR" sz="1200" b="1" dirty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B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p.23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184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3067997"/>
            <a:chOff x="0" y="0"/>
            <a:chExt cx="9144000" cy="3067997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It </a:t>
              </a:r>
              <a:r>
                <a:rPr lang="en-US" altLang="ko-KR" sz="2100" dirty="0">
                  <a:latin typeface="+mn-ea"/>
                </a:rPr>
                <a:t>is a beautiful day in the forest. A wolf sees a deer eating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grass. “Delicious!” he says. “I’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m going to </a:t>
              </a:r>
              <a:r>
                <a:rPr lang="en-US" altLang="ko-KR" sz="2100" dirty="0">
                  <a:latin typeface="+mn-ea"/>
                </a:rPr>
                <a:t>eat that deer!” But the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wolf doesn’t know that a tiger is watching. The tiger wants to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eat the deer too. They start fighting with each </a:t>
              </a:r>
              <a:r>
                <a:rPr lang="en-US" altLang="ko-KR" sz="2100" dirty="0" smtClean="0">
                  <a:latin typeface="+mn-ea"/>
                </a:rPr>
                <a:t>other.</a:t>
              </a: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</a:t>
                </a: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02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_04 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여우의 어부지리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A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p.24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796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3490292"/>
            <a:chOff x="0" y="0"/>
            <a:chExt cx="9144000" cy="3490292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24536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The wolf and the tiger bite each other. They both get badly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hurt and fall down. At that moment, a fox comes along.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“Thanks, boys. I’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m going to </a:t>
              </a:r>
              <a:r>
                <a:rPr lang="en-US" altLang="ko-KR" sz="2100" dirty="0">
                  <a:latin typeface="+mn-ea"/>
                </a:rPr>
                <a:t>take the deer,” says the fox. He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picks up the deer and walks off. The wolf and the tiger are too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tired, so they cannot do anything about </a:t>
              </a:r>
              <a:r>
                <a:rPr lang="en-US" altLang="ko-KR" sz="2100" u="sng" dirty="0">
                  <a:latin typeface="+mn-ea"/>
                </a:rPr>
                <a:t>it</a:t>
              </a:r>
              <a:r>
                <a:rPr lang="en-US" altLang="ko-KR" sz="2100" dirty="0">
                  <a:latin typeface="+mn-ea"/>
                </a:rPr>
                <a:t>.</a:t>
              </a: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</a:t>
                </a: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02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_04 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여우의 어부지리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B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p.25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8742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1552</TotalTime>
  <Words>470</Words>
  <Application>Microsoft Office PowerPoint</Application>
  <PresentationFormat>화면 슬라이드 쇼(4:3)</PresentationFormat>
  <Paragraphs>59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HY견고딕</vt:lpstr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  <vt:lpstr>       Unit 02_01 Potluck party / p.20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589</cp:revision>
  <dcterms:created xsi:type="dcterms:W3CDTF">2018-12-11T01:44:20Z</dcterms:created>
  <dcterms:modified xsi:type="dcterms:W3CDTF">2019-12-11T02:34:23Z</dcterms:modified>
</cp:coreProperties>
</file>