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62" r:id="rId3"/>
    <p:sldId id="257" r:id="rId4"/>
    <p:sldId id="348" r:id="rId5"/>
    <p:sldId id="321" r:id="rId6"/>
    <p:sldId id="336" r:id="rId7"/>
    <p:sldId id="349" r:id="rId8"/>
    <p:sldId id="322" r:id="rId9"/>
    <p:sldId id="337" r:id="rId10"/>
    <p:sldId id="350" r:id="rId11"/>
    <p:sldId id="306" r:id="rId12"/>
    <p:sldId id="338" r:id="rId13"/>
    <p:sldId id="351" r:id="rId14"/>
    <p:sldId id="339" r:id="rId15"/>
    <p:sldId id="352" r:id="rId16"/>
    <p:sldId id="329" r:id="rId17"/>
    <p:sldId id="340" r:id="rId18"/>
    <p:sldId id="341" r:id="rId19"/>
    <p:sldId id="342" r:id="rId20"/>
    <p:sldId id="343" r:id="rId21"/>
    <p:sldId id="344" r:id="rId22"/>
    <p:sldId id="347" r:id="rId23"/>
    <p:sldId id="280" r:id="rId24"/>
    <p:sldId id="284" r:id="rId25"/>
    <p:sldId id="282" r:id="rId26"/>
    <p:sldId id="286" r:id="rId27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9"/>
      <p:bold r:id="rId30"/>
    </p:embeddedFont>
    <p:embeddedFont>
      <p:font typeface="HY중고딕" panose="02030600000101010101" pitchFamily="18" charset="-127"/>
      <p:regular r:id="rId31"/>
    </p:embeddedFont>
    <p:embeddedFont>
      <p:font typeface="Franklin Gothic Medium" panose="020B0603020102020204" pitchFamily="34" charset="0"/>
      <p:regular r:id="rId32"/>
      <p:italic r:id="rId33"/>
    </p:embeddedFont>
    <p:embeddedFont>
      <p:font typeface="HY강M" panose="02030600000101010101" pitchFamily="18" charset="-127"/>
      <p:regular r:id="rId34"/>
    </p:embeddedFont>
    <p:embeddedFont>
      <p:font typeface="HY강B" panose="02030600000101010101" pitchFamily="18" charset="-127"/>
      <p:regular r:id="rId35"/>
    </p:embeddedFont>
    <p:embeddedFont>
      <p:font typeface="HY견고딕" panose="02030600000101010101" pitchFamily="18" charset="-127"/>
      <p:regular r:id="rId3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17375E"/>
    <a:srgbClr val="0070C0"/>
    <a:srgbClr val="009900"/>
    <a:srgbClr val="0000FF"/>
    <a:srgbClr val="FF99CC"/>
    <a:srgbClr val="CCFF99"/>
    <a:srgbClr val="FF9966"/>
    <a:srgbClr val="FFFF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2" autoAdjust="0"/>
    <p:restoredTop sz="99852" autoAdjust="0"/>
  </p:normalViewPr>
  <p:slideViewPr>
    <p:cSldViewPr>
      <p:cViewPr varScale="1">
        <p:scale>
          <a:sx n="64" d="100"/>
          <a:sy n="64" d="100"/>
        </p:scale>
        <p:origin x="564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</a:t>
            </a:r>
            <a:r>
              <a:rPr lang="en-US" altLang="ko-KR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a typeface="+mj-ea"/>
              </a:rPr>
              <a:t>0</a:t>
            </a:r>
            <a:r>
              <a:rPr lang="en-US" altLang="ko-KR" sz="4000" b="1" dirty="0">
                <a:solidFill>
                  <a:schemeClr val="accent4">
                    <a:lumMod val="75000"/>
                  </a:schemeClr>
                </a:solidFill>
                <a:ea typeface="+mj-ea"/>
              </a:rPr>
              <a:t>9</a:t>
            </a:r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. </a:t>
            </a:r>
            <a:r>
              <a:rPr lang="en-US" altLang="ko-KR" sz="4000" b="1" dirty="0">
                <a:solidFill>
                  <a:srgbClr val="0070C0"/>
                </a:solidFill>
              </a:rPr>
              <a:t>Seeing</a:t>
            </a:r>
            <a:r>
              <a:rPr lang="en-US" altLang="ko-KR" sz="4000" b="1" dirty="0">
                <a:solidFill>
                  <a:srgbClr val="002060"/>
                </a:solidFill>
              </a:rPr>
              <a:t> the dog,</a:t>
            </a:r>
          </a:p>
          <a:p>
            <a:pPr algn="ctr"/>
            <a:r>
              <a:rPr lang="en-US" altLang="ko-KR" sz="4000" b="1" dirty="0">
                <a:solidFill>
                  <a:srgbClr val="002060"/>
                </a:solidFill>
              </a:rPr>
              <a:t>I got </a:t>
            </a:r>
            <a:r>
              <a:rPr lang="en-US" altLang="ko-KR" sz="4000" b="1" dirty="0">
                <a:solidFill>
                  <a:srgbClr val="0070C0"/>
                </a:solidFill>
              </a:rPr>
              <a:t>scared</a:t>
            </a:r>
            <a:r>
              <a:rPr lang="en-US" altLang="ko-KR" sz="4000" b="1" dirty="0">
                <a:solidFill>
                  <a:srgbClr val="002060"/>
                </a:solidFill>
              </a:rPr>
              <a:t>.</a:t>
            </a:r>
            <a:endParaRPr lang="ko-KR" altLang="en-US" sz="4000" b="1" dirty="0" smtClean="0">
              <a:solidFill>
                <a:srgbClr val="002060"/>
              </a:solidFill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3" name="순서도: 지연 102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형 설명선 103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09634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Being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Having been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생략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문장의 맨 앞에 오는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Being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been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생략 가능하다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 she was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running, she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couldn’t see me.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(Being)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Running,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couldn’t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see me.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그녀는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뛰고 있었기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때문에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나를 볼 수 없었다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Though he was born poor,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feels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happy.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(Having been)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Born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poor, 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feels happy.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가난하게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태어났지만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행복하다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 만들기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85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270017"/>
              </p:ext>
            </p:extLst>
          </p:nvPr>
        </p:nvGraphicFramePr>
        <p:xfrm>
          <a:off x="467544" y="2348880"/>
          <a:ext cx="8134336" cy="136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5584"/>
                <a:gridCol w="3564106"/>
                <a:gridCol w="3204646"/>
              </a:tblGrid>
              <a:tr h="720080">
                <a:tc>
                  <a:txBody>
                    <a:bodyPr/>
                    <a:lstStyle/>
                    <a:p>
                      <a:r>
                        <a:rPr lang="ko-KR" altLang="en-US" dirty="0" err="1" smtClean="0"/>
                        <a:t>현재분사형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유발하는’이라는 능동의 의미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surprising, exciting, interesting,</a:t>
                      </a:r>
                    </a:p>
                    <a:p>
                      <a:r>
                        <a:rPr lang="en-US" altLang="ko-KR" b="0" dirty="0" smtClean="0"/>
                        <a:t>satisfying, tiring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err="1" smtClean="0"/>
                        <a:t>과거분사형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느끼게 되는’이라는 수동의 의미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surprised, excited, interested,</a:t>
                      </a:r>
                    </a:p>
                    <a:p>
                      <a:r>
                        <a:rPr lang="en-US" altLang="ko-KR" b="0" dirty="0" smtClean="0"/>
                        <a:t>satisfied, tired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  <p:sp>
        <p:nvSpPr>
          <p:cNvPr id="9" name="순서도: 대체 처리 8"/>
          <p:cNvSpPr/>
          <p:nvPr/>
        </p:nvSpPr>
        <p:spPr>
          <a:xfrm>
            <a:off x="284175" y="1725896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Buying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ice-cream, you’ll get another one free.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조건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If you buy this ice-cream, you’ll get another one free.)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young, he is very wise.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양보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Though he is young, he is very wise.)</a:t>
            </a: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9880923"/>
              </p:ext>
            </p:extLst>
          </p:nvPr>
        </p:nvGraphicFramePr>
        <p:xfrm>
          <a:off x="504831" y="2132856"/>
          <a:ext cx="8134337" cy="137160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83704"/>
                <a:gridCol w="3024336"/>
                <a:gridCol w="720080"/>
                <a:gridCol w="1152128"/>
                <a:gridCol w="2454089"/>
              </a:tblGrid>
              <a:tr h="423664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/>
                        <a:t>시간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할 때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하는 동안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</a:t>
                      </a:r>
                    </a:p>
                    <a:p>
                      <a:pPr algn="l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하기 전에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〔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후에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〕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양보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이지만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/>
                        <a:t>이유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이기 때문에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이므로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부대</a:t>
                      </a:r>
                      <a:endParaRPr lang="en-US" altLang="ko-KR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상황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동시동작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하면서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252028"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/>
                        <a:t>조건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한다면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하지 않는다면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b="1" dirty="0" smtClean="0">
                          <a:solidFill>
                            <a:schemeClr val="tx1"/>
                          </a:solidFill>
                        </a:rPr>
                        <a:t>연속상황</a:t>
                      </a:r>
                      <a:endParaRPr lang="ko-KR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하고 나서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0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/>
          </p:nvPr>
        </p:nvGraphicFramePr>
        <p:xfrm>
          <a:off x="467544" y="2348880"/>
          <a:ext cx="8134336" cy="136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5584"/>
                <a:gridCol w="3564106"/>
                <a:gridCol w="3204646"/>
              </a:tblGrid>
              <a:tr h="720080">
                <a:tc>
                  <a:txBody>
                    <a:bodyPr/>
                    <a:lstStyle/>
                    <a:p>
                      <a:r>
                        <a:rPr lang="ko-KR" altLang="en-US" dirty="0" err="1" smtClean="0"/>
                        <a:t>현재분사형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유발하는’이라는 능동의 의미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surprising, exciting, interesting,</a:t>
                      </a:r>
                    </a:p>
                    <a:p>
                      <a:r>
                        <a:rPr lang="en-US" altLang="ko-KR" b="0" dirty="0" smtClean="0"/>
                        <a:t>satisfying, tiring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err="1" smtClean="0"/>
                        <a:t>과거분사형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느끼게 되는’이라는 수동의 의미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surprised, excited, interested,</a:t>
                      </a:r>
                    </a:p>
                    <a:p>
                      <a:r>
                        <a:rPr lang="en-US" altLang="ko-KR" b="0" dirty="0" smtClean="0"/>
                        <a:t>satisfied, tired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  <p:sp>
        <p:nvSpPr>
          <p:cNvPr id="9" name="순서도: 대체 처리 8"/>
          <p:cNvSpPr/>
          <p:nvPr/>
        </p:nvSpPr>
        <p:spPr>
          <a:xfrm>
            <a:off x="284175" y="1725896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&lt;with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명사＋분사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∙∙∙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채로’의 의미로 동시동작을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나타내며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명사와 분사의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관계가 능동이면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수동이면 과거분사를 쓴다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waving his hands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 tears running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actress sat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 her legs crossed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64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744416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의미별로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쓰이는 접속사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610591"/>
              </p:ext>
            </p:extLst>
          </p:nvPr>
        </p:nvGraphicFramePr>
        <p:xfrm>
          <a:off x="2087062" y="3068960"/>
          <a:ext cx="5525330" cy="255918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140954"/>
                <a:gridCol w="3384376"/>
              </a:tblGrid>
              <a:tr h="6846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시간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b="0" spc="0" baseline="0" dirty="0" smtClean="0">
                          <a:latin typeface="+mj-lt"/>
                          <a:ea typeface="HY강M" pitchFamily="18" charset="-127"/>
                        </a:rPr>
                        <a:t>when, as, while, before, after</a:t>
                      </a:r>
                      <a:endParaRPr lang="ko-KR" altLang="en-US" b="0" spc="0" baseline="0" dirty="0">
                        <a:latin typeface="+mj-lt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765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이유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b="0" spc="0" baseline="0" dirty="0" smtClean="0">
                          <a:latin typeface="+mj-lt"/>
                          <a:ea typeface="HY강M" pitchFamily="18" charset="-127"/>
                        </a:rPr>
                        <a:t>because, since, as</a:t>
                      </a:r>
                      <a:endParaRPr lang="ko-KR" altLang="en-US" b="0" spc="0" baseline="0" dirty="0">
                        <a:latin typeface="+mj-lt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765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조건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b="0" spc="0" baseline="0" dirty="0" smtClean="0">
                          <a:latin typeface="+mj-lt"/>
                          <a:ea typeface="HY강M" pitchFamily="18" charset="-127"/>
                        </a:rPr>
                        <a:t>if, unless</a:t>
                      </a:r>
                      <a:endParaRPr lang="ko-KR" altLang="en-US" b="0" spc="0" baseline="0" dirty="0">
                        <a:latin typeface="+mj-lt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765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양보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en-US" altLang="ko-KR" b="0" spc="0" baseline="0" dirty="0" smtClean="0">
                          <a:latin typeface="+mj-lt"/>
                          <a:ea typeface="HY강M" pitchFamily="18" charset="-127"/>
                        </a:rPr>
                        <a:t>Although, though</a:t>
                      </a:r>
                      <a:endParaRPr lang="ko-KR" altLang="en-US" b="0" spc="0" baseline="0" dirty="0">
                        <a:latin typeface="+mj-lt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27386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동시동작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연속상황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b="0" spc="0" baseline="0" dirty="0" smtClean="0">
                          <a:latin typeface="+mj-lt"/>
                          <a:ea typeface="HY강M" pitchFamily="18" charset="-127"/>
                        </a:rPr>
                        <a:t>as, while, and</a:t>
                      </a:r>
                      <a:endParaRPr lang="ko-KR" altLang="en-US" b="0" spc="0" baseline="0" dirty="0">
                        <a:latin typeface="+mj-lt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62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96044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주의해야 할 분사구문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9" name="순서도: 대체 처리 8"/>
          <p:cNvSpPr/>
          <p:nvPr/>
        </p:nvSpPr>
        <p:spPr>
          <a:xfrm>
            <a:off x="284175" y="1844825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1. 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독립분사구문</a:t>
            </a: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분사구문의 주어가 주절의 주어와 다른 경우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분사 앞의 주어를 생략하지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않으며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이를 독립분사구문이라고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being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fine, they decided to go on a picnic. (→ As it was ~)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dirty="0" err="1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비인칭</a:t>
            </a:r>
            <a:r>
              <a:rPr lang="ko-KR" altLang="en-US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 독립분사구문</a:t>
            </a: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분사구문의 주어가 일반인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(we, you, they, people ...)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경우에는 주절의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주어와 다를지라도 생략한다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관용적 표현으로 암기해 두어야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Frankly speaking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I forgot his name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499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744416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비인칭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독립분사구문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ko-KR" altLang="en-US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generally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speaking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일반적으로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말해서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frankly speaking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솔직히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말해서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briefly speaking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간단히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말해서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speaking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 (~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이야기가 나왔으니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말인데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judging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from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 (~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판단하건대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considering ~ (~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고려해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보면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7"/>
            <a:ext cx="4032448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주의해야 할 분사구문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4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Have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ever heard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Jeon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Hyeongpil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? He built this museum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1938,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and </a:t>
            </a:r>
            <a:r>
              <a:rPr lang="en-US" altLang="ko-KR" sz="3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Gansong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nickname. He was born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Seoul in 1906. When Korea was under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Japanese rule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regretted 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many valuable old Korean artworks were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taken   to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Japan. </a:t>
            </a:r>
            <a:endParaRPr lang="ko-KR" altLang="en-US" sz="3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2123728" y="1196752"/>
            <a:ext cx="6192688" cy="4968552"/>
            <a:chOff x="2123728" y="1196752"/>
            <a:chExt cx="6192688" cy="4968552"/>
          </a:xfrm>
        </p:grpSpPr>
        <p:cxnSp>
          <p:nvCxnSpPr>
            <p:cNvPr id="26" name="직선 연결선 25"/>
            <p:cNvCxnSpPr/>
            <p:nvPr/>
          </p:nvCxnSpPr>
          <p:spPr>
            <a:xfrm flipH="1">
              <a:off x="4454941" y="119675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/>
            <p:cNvCxnSpPr/>
            <p:nvPr/>
          </p:nvCxnSpPr>
          <p:spPr>
            <a:xfrm flipH="1">
              <a:off x="3563888" y="2132856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직선 연결선 28"/>
            <p:cNvCxnSpPr/>
            <p:nvPr/>
          </p:nvCxnSpPr>
          <p:spPr>
            <a:xfrm flipH="1">
              <a:off x="5436096" y="2132856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직선 연결선 29"/>
            <p:cNvCxnSpPr/>
            <p:nvPr/>
          </p:nvCxnSpPr>
          <p:spPr>
            <a:xfrm flipH="1">
              <a:off x="5442071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 flipH="1">
              <a:off x="8172400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직선 연결선 31"/>
            <p:cNvCxnSpPr/>
            <p:nvPr/>
          </p:nvCxnSpPr>
          <p:spPr>
            <a:xfrm flipH="1">
              <a:off x="2123728" y="48691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flipH="1">
              <a:off x="3851920" y="58052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직선 연결선 33"/>
          <p:cNvCxnSpPr/>
          <p:nvPr/>
        </p:nvCxnSpPr>
        <p:spPr>
          <a:xfrm>
            <a:off x="318353" y="1695912"/>
            <a:ext cx="3821599" cy="123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직선 연결선 34"/>
          <p:cNvCxnSpPr/>
          <p:nvPr/>
        </p:nvCxnSpPr>
        <p:spPr>
          <a:xfrm flipV="1">
            <a:off x="3563888" y="3501008"/>
            <a:ext cx="1656184" cy="3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5" name="직선 연결선 44"/>
          <p:cNvCxnSpPr/>
          <p:nvPr/>
        </p:nvCxnSpPr>
        <p:spPr>
          <a:xfrm flipV="1">
            <a:off x="186486" y="4434024"/>
            <a:ext cx="1073146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 flipV="1">
            <a:off x="1763688" y="6237312"/>
            <a:ext cx="1872208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198712" y="1731030"/>
            <a:ext cx="1648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현재완료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경험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31840" y="3573016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&lt;be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+born&gt; 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태어나다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5348" y="4458599"/>
            <a:ext cx="2152396" cy="336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시간의 접속사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할 때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267744" y="6271850"/>
            <a:ext cx="10041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수동태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5394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decided to spend his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life  keeping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Korea’s cultural heritage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from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Japanese hands.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 lots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his effort,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Gansong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could keep many pieces of cultural heritage. ⓐ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,  today  you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 see 12 National Treasures and many other valuable Korean artworks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ⓑ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display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here.</a:t>
            </a:r>
            <a:endParaRPr lang="ko-KR" altLang="en-US" sz="3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35" name="그룹 34"/>
          <p:cNvGrpSpPr/>
          <p:nvPr/>
        </p:nvGrpSpPr>
        <p:grpSpPr>
          <a:xfrm>
            <a:off x="2411760" y="1196752"/>
            <a:ext cx="5181818" cy="4968552"/>
            <a:chOff x="2411760" y="1196752"/>
            <a:chExt cx="5181818" cy="4968552"/>
          </a:xfrm>
        </p:grpSpPr>
        <p:cxnSp>
          <p:nvCxnSpPr>
            <p:cNvPr id="4" name="직선 연결선 3"/>
            <p:cNvCxnSpPr/>
            <p:nvPr/>
          </p:nvCxnSpPr>
          <p:spPr>
            <a:xfrm flipH="1">
              <a:off x="5868144" y="119675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/>
            <p:cNvCxnSpPr/>
            <p:nvPr/>
          </p:nvCxnSpPr>
          <p:spPr>
            <a:xfrm flipH="1">
              <a:off x="3131840" y="2132856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2411760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6084168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7449562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4644008" y="58052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직선 연결선 10"/>
          <p:cNvCxnSpPr/>
          <p:nvPr/>
        </p:nvCxnSpPr>
        <p:spPr>
          <a:xfrm flipV="1">
            <a:off x="3106327" y="1678222"/>
            <a:ext cx="4487251" cy="1070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 flipV="1">
            <a:off x="179512" y="2636912"/>
            <a:ext cx="2808312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V="1">
            <a:off x="7380312" y="2636911"/>
            <a:ext cx="864096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 flipV="1">
            <a:off x="1907704" y="5301208"/>
            <a:ext cx="3442248" cy="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172093" y="1698565"/>
            <a:ext cx="4712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&lt;spend one’s life+-</a:t>
            </a:r>
            <a:r>
              <a:rPr lang="en-US" altLang="ko-KR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ing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하면서 일생을 보내다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45659" y="2685203"/>
            <a:ext cx="1276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문화유산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792080" y="2681005"/>
            <a:ext cx="3458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수단이나 방법을 나타낼 때 주로 쓰임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5" name="직선 연결선 24"/>
          <p:cNvCxnSpPr/>
          <p:nvPr/>
        </p:nvCxnSpPr>
        <p:spPr>
          <a:xfrm>
            <a:off x="7449562" y="3528418"/>
            <a:ext cx="10108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792080" y="3612764"/>
            <a:ext cx="33748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latin typeface="HY강B" panose="020B0600000101010101" charset="-127"/>
                <a:ea typeface="HY강B" panose="020B0600000101010101" charset="-127"/>
              </a:rPr>
              <a:t>작품 한 점씩 나타낼 때 쓰는 단위</a:t>
            </a:r>
            <a:endParaRPr lang="en-US" altLang="ko-KR" sz="1600" b="1" dirty="0">
              <a:solidFill>
                <a:srgbClr val="0070C0"/>
              </a:solidFill>
              <a:latin typeface="HY강B" panose="020B0600000101010101" charset="-127"/>
              <a:ea typeface="HY강B" panose="020B0600000101010101" charset="-127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987824" y="5387035"/>
            <a:ext cx="9822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국보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35896" y="6283648"/>
            <a:ext cx="5400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 수식 과거분사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수식어구가 있을 경우 명사 뒤에 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26933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  <p:bldP spid="24" grpId="0"/>
      <p:bldP spid="29" grpId="0"/>
      <p:bldP spid="32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your right is the most famous and beautiful piece of </a:t>
            </a:r>
            <a:r>
              <a:rPr lang="en-US" altLang="ko-KR" sz="3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Goryeo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celadon. There are 69 cranes  on its surface. However,  if you turn it around,  it looks like there are thousands of cranes  ⓒ </a:t>
            </a:r>
            <a:r>
              <a:rPr lang="en-US" altLang="ko-KR" sz="3000" u="sng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fly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 the sky.</a:t>
            </a:r>
            <a:endParaRPr lang="ko-KR" altLang="en-US" sz="3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4014192" y="2132856"/>
            <a:ext cx="4590256" cy="2232248"/>
            <a:chOff x="4014192" y="2132856"/>
            <a:chExt cx="4590256" cy="2232248"/>
          </a:xfrm>
        </p:grpSpPr>
        <p:cxnSp>
          <p:nvCxnSpPr>
            <p:cNvPr id="4" name="직선 연결선 3"/>
            <p:cNvCxnSpPr/>
            <p:nvPr/>
          </p:nvCxnSpPr>
          <p:spPr>
            <a:xfrm flipH="1">
              <a:off x="8316416" y="2132856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직선 연결선 4"/>
            <p:cNvCxnSpPr/>
            <p:nvPr/>
          </p:nvCxnSpPr>
          <p:spPr>
            <a:xfrm flipH="1">
              <a:off x="4014192" y="3025651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 flipH="1">
              <a:off x="8460432" y="3025651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 flipH="1">
              <a:off x="7380312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직선 연결선 8"/>
          <p:cNvCxnSpPr/>
          <p:nvPr/>
        </p:nvCxnSpPr>
        <p:spPr>
          <a:xfrm flipV="1">
            <a:off x="3330116" y="1678222"/>
            <a:ext cx="3114092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V="1">
            <a:off x="4788024" y="2636912"/>
            <a:ext cx="1656184" cy="3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V="1">
            <a:off x="6516216" y="3476711"/>
            <a:ext cx="360040" cy="580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V="1">
            <a:off x="179512" y="4434025"/>
            <a:ext cx="1656184" cy="3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V="1">
            <a:off x="3743908" y="4434025"/>
            <a:ext cx="2268252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59832" y="1710725"/>
            <a:ext cx="3958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&lt;the most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＋형용사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〔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〕&gt; ‘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가장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한’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19291" y="2701319"/>
            <a:ext cx="10607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이 있다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816736" y="3504751"/>
            <a:ext cx="175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= </a:t>
            </a:r>
            <a:r>
              <a:rPr lang="en-US" altLang="ko-KR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Goryeo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 celadon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8104" y="4463183"/>
            <a:ext cx="175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처럼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보이다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427984" y="4460445"/>
            <a:ext cx="1759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수천의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36296" y="4460445"/>
            <a:ext cx="1950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 수식 현재분사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수식어구가 있을 </a:t>
            </a:r>
            <a:endParaRPr lang="en-US" altLang="ko-KR" sz="1600" b="1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경우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 뒤에 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6372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Have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ever seen the buildings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covered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with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many different types of plants? They are different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from most other buildings in cities. Plants are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being used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more and more to decorate buildings. What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are the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having plants on buildings? First,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buildings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covered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with plants are more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beautiful to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at.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251520" y="1678222"/>
            <a:ext cx="3528392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flipV="1">
            <a:off x="6682916" y="2415567"/>
            <a:ext cx="2137556" cy="109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V="1">
            <a:off x="179512" y="3246512"/>
            <a:ext cx="829072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V="1">
            <a:off x="5179132" y="4069556"/>
            <a:ext cx="2027076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V="1">
            <a:off x="2555776" y="4941168"/>
            <a:ext cx="1656184" cy="3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V="1">
            <a:off x="3063296" y="5661248"/>
            <a:ext cx="2444808" cy="1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84870" y="1705456"/>
            <a:ext cx="1935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현재완료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경험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647387" y="2454648"/>
            <a:ext cx="3461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&lt;be different from ~&gt;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와 다르다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62111" y="4098558"/>
            <a:ext cx="43583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부정사의 부사적용법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목적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하기 위해서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35153" y="4968401"/>
            <a:ext cx="17694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전치사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동명사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21165" y="5733256"/>
            <a:ext cx="2674971" cy="3498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수동의 의미의 과거분사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84870" y="5677851"/>
            <a:ext cx="177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(which are)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2693219" y="5517232"/>
            <a:ext cx="286300" cy="181275"/>
            <a:chOff x="6255144" y="5538524"/>
            <a:chExt cx="333080" cy="194732"/>
          </a:xfrm>
        </p:grpSpPr>
        <p:cxnSp>
          <p:nvCxnSpPr>
            <p:cNvPr id="32" name="직선 연결선 31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직선 연결선 32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861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</a:t>
            </a:r>
            <a:r>
              <a:rPr lang="en-US" altLang="ko-KR" sz="2400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A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 형태와 의미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B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 역할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C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 형태의 감정형용사</a:t>
            </a:r>
            <a:endParaRPr lang="en-US" altLang="ko-KR" sz="28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31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D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 만들기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E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분사구문의 의미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F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주의해야 할 분사구문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소망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의도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말하기</a:t>
            </a:r>
            <a:endParaRPr lang="en-US" altLang="ko-KR" sz="28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놀라움</a:t>
            </a: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감탄 표현하기</a:t>
            </a:r>
            <a:endParaRPr lang="ko-KR" altLang="en-US" sz="28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Second, just as we find peace in nature, looking at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plants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helps to calm our minds and helps us </a:t>
            </a:r>
            <a:r>
              <a:rPr lang="en-US" altLang="ko-KR" sz="3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to</a:t>
            </a:r>
            <a:r>
              <a:rPr lang="en-US" altLang="ko-KR" sz="30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feel peaceful.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Third, </a:t>
            </a: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producing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fresh air, plant-covered buildings are good for our health.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V="1">
            <a:off x="1763688" y="2492896"/>
            <a:ext cx="2664296" cy="30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7668344" y="2480321"/>
            <a:ext cx="1296144" cy="1257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8028384" y="3284984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2627784" y="3281744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5364088" y="4077072"/>
            <a:ext cx="36004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03648" y="251438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&lt;just as+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+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 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꼭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인 것처럼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45373" y="2558804"/>
            <a:ext cx="2166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동명사 주어 단수 취급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20228" y="3281744"/>
            <a:ext cx="751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1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120828" y="3281744"/>
            <a:ext cx="751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2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27984" y="4092083"/>
            <a:ext cx="4536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Because plant-covered buildings produce fresh air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444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  <p:bldP spid="23" grpId="0"/>
      <p:bldP spid="24" grpId="0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Our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volunteer work finally started on the second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day. The first job for my team was to paint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walls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the elementary school on an island near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Cebu. When I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first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saw the school building,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looked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old and worn.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Walking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inside, we met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group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students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studying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When they saw us,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they welcomed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us.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-27384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4932040" y="1628800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179512" y="4869160"/>
            <a:ext cx="18722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>
            <a:off x="4318923" y="4869160"/>
            <a:ext cx="262934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3635896" y="5733256"/>
            <a:ext cx="15121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37161" y="1709053"/>
            <a:ext cx="1695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에 착수하다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639" y="4869160"/>
            <a:ext cx="1695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&lt;look+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형용사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5976" y="4882997"/>
            <a:ext cx="28112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→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When we walked inside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34983" y="5826750"/>
            <a:ext cx="21139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능동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.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진행의 현재분사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06607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/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Their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warm welcome motivated me to do a good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job. Although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painting the walls for several hours was hard work,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felt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great.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179512" y="3284984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923928" y="2448981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목적격보어로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부정사를 취함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95829" y="3450486"/>
            <a:ext cx="22677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동명사 주어 단수 취급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504" y="3341925"/>
            <a:ext cx="29523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양보의 접속사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비록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이지만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3617894" y="2405959"/>
            <a:ext cx="3564396" cy="197370"/>
            <a:chOff x="3563888" y="2420888"/>
            <a:chExt cx="3564396" cy="197370"/>
          </a:xfrm>
        </p:grpSpPr>
        <p:cxnSp>
          <p:nvCxnSpPr>
            <p:cNvPr id="4" name="직선 연결선 3"/>
            <p:cNvCxnSpPr/>
            <p:nvPr/>
          </p:nvCxnSpPr>
          <p:spPr>
            <a:xfrm>
              <a:off x="3635896" y="2420888"/>
              <a:ext cx="172819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6012160" y="2420888"/>
              <a:ext cx="10081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꺾인 연결선 17"/>
            <p:cNvCxnSpPr/>
            <p:nvPr/>
          </p:nvCxnSpPr>
          <p:spPr>
            <a:xfrm>
              <a:off x="3563888" y="2420888"/>
              <a:ext cx="432048" cy="197370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0" name="꺾인 연결선 19"/>
            <p:cNvCxnSpPr/>
            <p:nvPr/>
          </p:nvCxnSpPr>
          <p:spPr>
            <a:xfrm rot="10800000" flipV="1">
              <a:off x="6660232" y="2420888"/>
              <a:ext cx="468052" cy="197370"/>
            </a:xfrm>
            <a:prstGeom prst="bentConnector3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9" name="자유형 48"/>
          <p:cNvSpPr/>
          <p:nvPr/>
        </p:nvSpPr>
        <p:spPr>
          <a:xfrm>
            <a:off x="1470915" y="4784271"/>
            <a:ext cx="1099516" cy="714576"/>
          </a:xfrm>
          <a:custGeom>
            <a:avLst/>
            <a:gdLst>
              <a:gd name="connsiteX0" fmla="*/ 80299 w 1099516"/>
              <a:gd name="connsiteY0" fmla="*/ 48986 h 714576"/>
              <a:gd name="connsiteX1" fmla="*/ 96628 w 1099516"/>
              <a:gd name="connsiteY1" fmla="*/ 653143 h 714576"/>
              <a:gd name="connsiteX2" fmla="*/ 1043685 w 1099516"/>
              <a:gd name="connsiteY2" fmla="*/ 620486 h 714576"/>
              <a:gd name="connsiteX3" fmla="*/ 994699 w 1099516"/>
              <a:gd name="connsiteY3" fmla="*/ 0 h 714576"/>
              <a:gd name="connsiteX4" fmla="*/ 994699 w 1099516"/>
              <a:gd name="connsiteY4" fmla="*/ 0 h 71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99516" h="714576">
                <a:moveTo>
                  <a:pt x="80299" y="48986"/>
                </a:moveTo>
                <a:cubicBezTo>
                  <a:pt x="8181" y="303439"/>
                  <a:pt x="-63936" y="557893"/>
                  <a:pt x="96628" y="653143"/>
                </a:cubicBezTo>
                <a:cubicBezTo>
                  <a:pt x="257192" y="748393"/>
                  <a:pt x="894007" y="729343"/>
                  <a:pt x="1043685" y="620486"/>
                </a:cubicBezTo>
                <a:cubicBezTo>
                  <a:pt x="1193364" y="511629"/>
                  <a:pt x="994699" y="0"/>
                  <a:pt x="994699" y="0"/>
                </a:cubicBezTo>
                <a:lnTo>
                  <a:pt x="994699" y="0"/>
                </a:lnTo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" name="그룹 4"/>
          <p:cNvGrpSpPr/>
          <p:nvPr/>
        </p:nvGrpSpPr>
        <p:grpSpPr>
          <a:xfrm>
            <a:off x="1907704" y="3284984"/>
            <a:ext cx="7092788" cy="122479"/>
            <a:chOff x="1907704" y="3284984"/>
            <a:chExt cx="7092788" cy="122479"/>
          </a:xfrm>
        </p:grpSpPr>
        <p:cxnSp>
          <p:nvCxnSpPr>
            <p:cNvPr id="9" name="직선 연결선 8"/>
            <p:cNvCxnSpPr/>
            <p:nvPr/>
          </p:nvCxnSpPr>
          <p:spPr>
            <a:xfrm>
              <a:off x="1907704" y="3284984"/>
              <a:ext cx="136815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>
              <a:off x="8316416" y="3284984"/>
              <a:ext cx="68407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50" name="그룹 49"/>
            <p:cNvGrpSpPr/>
            <p:nvPr/>
          </p:nvGrpSpPr>
          <p:grpSpPr>
            <a:xfrm>
              <a:off x="2987824" y="3284984"/>
              <a:ext cx="5544616" cy="122479"/>
              <a:chOff x="5148064" y="2249760"/>
              <a:chExt cx="1619642" cy="318574"/>
            </a:xfrm>
          </p:grpSpPr>
          <p:cxnSp>
            <p:nvCxnSpPr>
              <p:cNvPr id="51" name="직선 연결선 50"/>
              <p:cNvCxnSpPr/>
              <p:nvPr/>
            </p:nvCxnSpPr>
            <p:spPr>
              <a:xfrm>
                <a:off x="6767706" y="2249760"/>
                <a:ext cx="0" cy="293658"/>
              </a:xfrm>
              <a:prstGeom prst="line">
                <a:avLst/>
              </a:prstGeom>
              <a:ln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2" name="직선 연결선 51"/>
              <p:cNvCxnSpPr/>
              <p:nvPr/>
            </p:nvCxnSpPr>
            <p:spPr>
              <a:xfrm flipH="1">
                <a:off x="5148064" y="2568334"/>
                <a:ext cx="1619642" cy="0"/>
              </a:xfrm>
              <a:prstGeom prst="line">
                <a:avLst/>
              </a:prstGeom>
              <a:ln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3" name="직선 화살표 연결선 52"/>
              <p:cNvCxnSpPr/>
              <p:nvPr/>
            </p:nvCxnSpPr>
            <p:spPr>
              <a:xfrm flipV="1">
                <a:off x="5148064" y="2249760"/>
                <a:ext cx="0" cy="318574"/>
              </a:xfrm>
              <a:prstGeom prst="straightConnector1">
                <a:avLst/>
              </a:prstGeom>
              <a:ln>
                <a:tailEnd type="non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3599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What do you plan to learn during this vacation</a:t>
            </a:r>
            <a:r>
              <a:rPr lang="en-US" altLang="ko-KR" sz="2800" kern="6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thinking of taking a guitar lesson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Sounds great! I’d like to learn something new.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What would you like to do then?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Well..., I don’t know.</a:t>
            </a:r>
            <a:endParaRPr lang="ko-KR" altLang="en-US" sz="2800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99592" y="1260049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소망</a:t>
            </a:r>
            <a:r>
              <a:rPr lang="en-US" altLang="ko-KR" sz="2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, </a:t>
            </a:r>
            <a:r>
              <a:rPr lang="ko-KR" altLang="en-US" sz="2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의도 말하기</a:t>
            </a:r>
            <a:endParaRPr lang="ko-KR" altLang="en-US" sz="24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4320480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소망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의도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묻기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What do you </a:t>
            </a:r>
            <a:r>
              <a:rPr lang="en-US" altLang="ko-KR" sz="2100" dirty="0" err="1">
                <a:solidFill>
                  <a:schemeClr val="tx1"/>
                </a:solidFill>
                <a:latin typeface="맑은 고딕"/>
                <a:ea typeface="맑은 고딕"/>
              </a:rPr>
              <a:t>plan〔intend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〕 to do?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are you planning to do this weekend?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Are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you thinking of buying a computer?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Where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would you like to go next year?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do you want to be in the future?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4716017" y="1186118"/>
            <a:ext cx="430402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소망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의도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thinking </a:t>
            </a:r>
            <a:r>
              <a:rPr lang="en-US" altLang="ko-KR" sz="2100" dirty="0" err="1">
                <a:solidFill>
                  <a:schemeClr val="tx1"/>
                </a:solidFill>
                <a:latin typeface="맑은 고딕"/>
                <a:ea typeface="맑은 고딕"/>
              </a:rPr>
              <a:t>of〔about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〕 going to France.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planning to lose some weight.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going to go abroad to study.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wish I could see you today.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hope that I will be a dancer in the future.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I’d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like to see the pyramids.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6" y="1934723"/>
            <a:ext cx="7897263" cy="444660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really want to work in the UN to help poor </a:t>
            </a:r>
            <a:r>
              <a:rPr lang="en-US" altLang="ko-KR" sz="2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people. What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you think of my dream?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I’m surprised that you have such a great vision!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not sure if I can reach the goal, though.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Think positively!</a:t>
            </a:r>
            <a:endParaRPr lang="en-US" altLang="ko-KR" sz="2800" kern="6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899592" y="1235761"/>
            <a:ext cx="3960440" cy="609063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놀라움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감탄 표현하기</a:t>
            </a:r>
          </a:p>
        </p:txBody>
      </p:sp>
      <p:sp>
        <p:nvSpPr>
          <p:cNvPr id="10" name="눈물 방울 9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6" y="1147056"/>
            <a:ext cx="8757621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놀라움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감탄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표현하기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surprised (that) you feel that way.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surprising (that) you don’t like noodles.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incredible. / It’s surprising!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really looks amazing.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(just) can’t believe this.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sounds unbelievable.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must be kidding!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great dream you have!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comfortable this moving cart is!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동사와 형용사의 성질을 모두 가지며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현재분사와 과거분사 두 종류가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있다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4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that clown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smiling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at us!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능동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little child is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flying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birds.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진행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doll was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made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by me.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수동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not touch the pieces of the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broken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vase.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수동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594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sister has just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finished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her homework.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완료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4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 형태와 의미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893644"/>
              </p:ext>
            </p:extLst>
          </p:nvPr>
        </p:nvGraphicFramePr>
        <p:xfrm>
          <a:off x="611560" y="2852936"/>
          <a:ext cx="8134336" cy="1576176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6754"/>
                <a:gridCol w="3960440"/>
                <a:gridCol w="2807142"/>
              </a:tblGrid>
              <a:tr h="432048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>
                        <a:lnSpc>
                          <a:spcPct val="150000"/>
                        </a:lnSpc>
                      </a:pPr>
                      <a:r>
                        <a:rPr lang="ko-KR" altLang="en-US" b="1" spc="-300" dirty="0" smtClean="0">
                          <a:latin typeface="+mn-ea"/>
                          <a:ea typeface="+mn-ea"/>
                        </a:rPr>
                        <a:t>형태</a:t>
                      </a:r>
                      <a:endParaRPr lang="ko-KR" altLang="en-US" b="1" spc="-300" dirty="0">
                        <a:latin typeface="+mn-ea"/>
                        <a:ea typeface="+mn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/>
                        <a:t>의미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692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현재분사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동사원형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+-</a:t>
                      </a:r>
                      <a:r>
                        <a:rPr lang="en-US" altLang="ko-KR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ing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능동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·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진행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과거분사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동사원형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+-</a:t>
                      </a:r>
                      <a:r>
                        <a:rPr lang="en-US" altLang="ko-KR" dirty="0" err="1" smtClean="0">
                          <a:latin typeface="HY강M" panose="020B0600000101010101" charset="-127"/>
                          <a:ea typeface="HY강M" panose="020B0600000101010101" charset="-127"/>
                        </a:rPr>
                        <a:t>ed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</a:t>
                      </a:r>
                      <a:r>
                        <a:rPr lang="en-US" altLang="ko-KR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불규칙 과거분사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수동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·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완료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09634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동사의 일부로 쓰인 분사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현재분사는 진행형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과거분사는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수동형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완료형에 쓰인다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sleeping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sofa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소파에서 자고 있었다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chair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 made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by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father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의자는 나의 아버지에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의해 만들어졌다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have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just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finished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 work.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그 일을 막 끝마쳤다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 형태와 의미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0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한정적 용법으로 쓰여 형용사처럼 명사를 앞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뒤에서 꾸며주거나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서술적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용법으로 쓰여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주어나 목적어를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설명하는 보어 역할을 한다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명사 수식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Wash vegetables with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running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water.</a:t>
            </a:r>
          </a:p>
          <a:p>
            <a:pPr algn="just">
              <a:lnSpc>
                <a:spcPct val="20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will talk about his works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displayed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here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/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보어 역할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주격보어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Sally sat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watching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TV.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Nicole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lives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surrounded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by books.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목적격보어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 I heard him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calling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my name.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       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heard my name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called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역할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3635896" y="3948336"/>
            <a:ext cx="1080120" cy="196524"/>
            <a:chOff x="5148064" y="2249760"/>
            <a:chExt cx="1619642" cy="318574"/>
          </a:xfrm>
        </p:grpSpPr>
        <p:cxnSp>
          <p:nvCxnSpPr>
            <p:cNvPr id="12" name="직선 연결선 11"/>
            <p:cNvCxnSpPr/>
            <p:nvPr/>
          </p:nvCxnSpPr>
          <p:spPr>
            <a:xfrm>
              <a:off x="6767706" y="2249760"/>
              <a:ext cx="0" cy="29365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H="1">
              <a:off x="5148064" y="2568334"/>
              <a:ext cx="16196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직선 화살표 연결선 13"/>
            <p:cNvCxnSpPr/>
            <p:nvPr/>
          </p:nvCxnSpPr>
          <p:spPr>
            <a:xfrm flipV="1">
              <a:off x="5148064" y="2249760"/>
              <a:ext cx="0" cy="318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5" name="그룹 14"/>
          <p:cNvGrpSpPr/>
          <p:nvPr/>
        </p:nvGrpSpPr>
        <p:grpSpPr>
          <a:xfrm flipH="1">
            <a:off x="3707904" y="3343725"/>
            <a:ext cx="1008112" cy="199556"/>
            <a:chOff x="5148064" y="2249760"/>
            <a:chExt cx="1619642" cy="318574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6767706" y="2249760"/>
              <a:ext cx="0" cy="29365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5148064" y="2568334"/>
              <a:ext cx="16196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직선 화살표 연결선 17"/>
            <p:cNvCxnSpPr/>
            <p:nvPr/>
          </p:nvCxnSpPr>
          <p:spPr>
            <a:xfrm flipV="1">
              <a:off x="5148064" y="2249760"/>
              <a:ext cx="0" cy="318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9" name="직선 연결선 18"/>
          <p:cNvCxnSpPr/>
          <p:nvPr/>
        </p:nvCxnSpPr>
        <p:spPr>
          <a:xfrm>
            <a:off x="3275856" y="3343725"/>
            <a:ext cx="10801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4451229" y="3343725"/>
            <a:ext cx="6968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3299101" y="3933056"/>
            <a:ext cx="69683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4102811" y="3933056"/>
            <a:ext cx="118926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08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 algn="just">
              <a:lnSpc>
                <a:spcPct val="150000"/>
              </a:lnSpc>
              <a:buAutoNum type="arabicPeriod" startAt="3"/>
            </a:pP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현재분사 </a:t>
            </a: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vs.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동명사</a:t>
            </a:r>
            <a:endParaRPr lang="en-US" altLang="ko-KR" sz="2400" b="1" dirty="0" smtClean="0">
              <a:solidFill>
                <a:srgbClr val="17375E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현재분사는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하고 있는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진행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)’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의미로 형용사의 역할을 하며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동명사는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하는 것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~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위한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용도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)’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의미로 명사의 역할을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at that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waiting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boy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. - 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현재분사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He’s entering the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waiting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room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. - 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동명사</a:t>
            </a:r>
            <a:endParaRPr lang="en-US" altLang="ko-KR" sz="21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역할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82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096344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현재분사와 동명사의 예</a:t>
            </a:r>
          </a:p>
          <a:p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현재분사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sleeping girl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잠자는 소녀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walking bear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걸어 다니는 곰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running dog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달리는 개</a:t>
            </a:r>
          </a:p>
          <a:p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동명사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sleeping bag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침낭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walking stick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지팡이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running shoes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운동화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분사의 역할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26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failure was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surprising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was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surprised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at his failure.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3960440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 형태의 감정형용사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3874922"/>
              </p:ext>
            </p:extLst>
          </p:nvPr>
        </p:nvGraphicFramePr>
        <p:xfrm>
          <a:off x="467544" y="2348880"/>
          <a:ext cx="8134336" cy="136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365584"/>
                <a:gridCol w="3564106"/>
                <a:gridCol w="3204646"/>
              </a:tblGrid>
              <a:tr h="720080">
                <a:tc>
                  <a:txBody>
                    <a:bodyPr/>
                    <a:lstStyle/>
                    <a:p>
                      <a:r>
                        <a:rPr lang="ko-KR" altLang="en-US" dirty="0" err="1" smtClean="0"/>
                        <a:t>현재분사형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‘~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유발하는’이라는 능동의 의미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surprising, exciting, interesting,</a:t>
                      </a:r>
                    </a:p>
                    <a:p>
                      <a:r>
                        <a:rPr lang="en-US" altLang="ko-KR" b="0" dirty="0" smtClean="0"/>
                        <a:t>satisfying, tiring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ko-KR" altLang="en-US" b="1" dirty="0" err="1" smtClean="0"/>
                        <a:t>과거분사형</a:t>
                      </a:r>
                      <a:endParaRPr lang="ko-KR" altLang="en-US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‘</a:t>
                      </a:r>
                      <a:r>
                        <a:rPr lang="en-US" altLang="ko-KR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한 감정을 느끼게 되는’이라는 수동의 의미</a:t>
                      </a:r>
                      <a:r>
                        <a:rPr lang="ko-KR" altLang="en-US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endParaRPr lang="ko-KR" altLang="en-US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surprised, excited, interested,</a:t>
                      </a:r>
                    </a:p>
                    <a:p>
                      <a:r>
                        <a:rPr lang="en-US" altLang="ko-KR" b="0" dirty="0" smtClean="0"/>
                        <a:t>satisfied, tired ...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5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접속사＋주어＋동사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부사절을 부사구로 나타낸 구문이다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분사구문 </a:t>
            </a:r>
            <a:r>
              <a:rPr lang="ko-KR" altLang="en-US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만들기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❶ 부사절에서 접속사를 생략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❷ 부사절의 주어와 주절의 주어가 같으면 부사절의 주어 생략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다르면 남겨 둠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❸ 부사절의 시제와 주절의 시제가 같은 경우 →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동사원형＋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</a:t>
            </a:r>
            <a:r>
              <a:rPr lang="en-US" altLang="ko-KR" sz="16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ing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en-US" altLang="ko-KR" sz="16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6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단순분사구문</a:t>
            </a:r>
            <a:r>
              <a:rPr lang="en-US" altLang="ko-KR" sz="16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>
              <a:lnSpc>
                <a:spcPct val="150000"/>
              </a:lnSpc>
            </a:pPr>
            <a:r>
              <a:rPr lang="ko-KR" altLang="en-US" sz="16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부사절의 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시제가 주절의 시제보다 앞설 경우 → </a:t>
            </a:r>
            <a:r>
              <a: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&lt;having</a:t>
            </a:r>
            <a:r>
              <a:rPr lang="ko-KR" altLang="en-US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ko-KR" altLang="en-US" sz="1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과거분사</a:t>
            </a:r>
            <a:r>
              <a:rPr lang="en-US" altLang="ko-KR" sz="1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r>
              <a:rPr lang="en-US" altLang="ko-KR" sz="16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600" spc="-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완료분사구문</a:t>
            </a:r>
            <a:r>
              <a:rPr lang="en-US" altLang="ko-KR" sz="1600" spc="-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>
              <a:lnSpc>
                <a:spcPct val="150000"/>
              </a:lnSpc>
            </a:pP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 smtClean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1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7"/>
            <a:ext cx="3960440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만들기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분사구문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834005" y="4869160"/>
            <a:ext cx="7770443" cy="1080120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❶ When ❷ I ❸ saw the dog, ❷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got scared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→    Ø       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Ø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Seeing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dog, I got scared.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3" name="직선 연결선 12"/>
          <p:cNvCxnSpPr/>
          <p:nvPr/>
        </p:nvCxnSpPr>
        <p:spPr>
          <a:xfrm>
            <a:off x="1331640" y="5301208"/>
            <a:ext cx="7920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2411760" y="5301208"/>
            <a:ext cx="2880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987824" y="5301208"/>
            <a:ext cx="50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6" name="직선 화살표 연결선 25"/>
          <p:cNvCxnSpPr/>
          <p:nvPr/>
        </p:nvCxnSpPr>
        <p:spPr>
          <a:xfrm>
            <a:off x="1727684" y="530120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직선 화살표 연결선 28"/>
          <p:cNvCxnSpPr/>
          <p:nvPr/>
        </p:nvCxnSpPr>
        <p:spPr>
          <a:xfrm>
            <a:off x="2560565" y="5303944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직선 화살표 연결선 29"/>
          <p:cNvCxnSpPr/>
          <p:nvPr/>
        </p:nvCxnSpPr>
        <p:spPr>
          <a:xfrm>
            <a:off x="3239852" y="5301208"/>
            <a:ext cx="0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719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7038</TotalTime>
  <Words>1868</Words>
  <Application>Microsoft Office PowerPoint</Application>
  <PresentationFormat>화면 슬라이드 쇼(4:3)</PresentationFormat>
  <Paragraphs>316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4" baseType="lpstr">
      <vt:lpstr>맑은 고딕</vt:lpstr>
      <vt:lpstr>HY중고딕</vt:lpstr>
      <vt:lpstr>Franklin Gothic Medium</vt:lpstr>
      <vt:lpstr>HY강M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860</cp:revision>
  <cp:lastPrinted>2012-06-29T08:35:08Z</cp:lastPrinted>
  <dcterms:created xsi:type="dcterms:W3CDTF">2011-12-23T05:36:36Z</dcterms:created>
  <dcterms:modified xsi:type="dcterms:W3CDTF">2018-05-08T02:20:51Z</dcterms:modified>
</cp:coreProperties>
</file>