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sldIdLst>
    <p:sldId id="256" r:id="rId2"/>
    <p:sldId id="262" r:id="rId3"/>
    <p:sldId id="257" r:id="rId4"/>
    <p:sldId id="321" r:id="rId5"/>
    <p:sldId id="343" r:id="rId6"/>
    <p:sldId id="322" r:id="rId7"/>
    <p:sldId id="342" r:id="rId8"/>
    <p:sldId id="306" r:id="rId9"/>
    <p:sldId id="323" r:id="rId10"/>
    <p:sldId id="324" r:id="rId11"/>
    <p:sldId id="344" r:id="rId12"/>
    <p:sldId id="325" r:id="rId13"/>
    <p:sldId id="326" r:id="rId14"/>
    <p:sldId id="327" r:id="rId15"/>
    <p:sldId id="328" r:id="rId16"/>
    <p:sldId id="329" r:id="rId17"/>
    <p:sldId id="336" r:id="rId18"/>
    <p:sldId id="337" r:id="rId19"/>
    <p:sldId id="340" r:id="rId20"/>
    <p:sldId id="339" r:id="rId21"/>
    <p:sldId id="331" r:id="rId22"/>
    <p:sldId id="332" r:id="rId23"/>
    <p:sldId id="333" r:id="rId24"/>
    <p:sldId id="334" r:id="rId25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7"/>
      <p:bold r:id="rId28"/>
    </p:embeddedFont>
    <p:embeddedFont>
      <p:font typeface="HY중고딕" panose="02030600000101010101" pitchFamily="18" charset="-127"/>
      <p:regular r:id="rId29"/>
    </p:embeddedFont>
    <p:embeddedFont>
      <p:font typeface="Franklin Gothic Medium" panose="020B0603020102020204" pitchFamily="34" charset="0"/>
      <p:regular r:id="rId30"/>
      <p:italic r:id="rId31"/>
    </p:embeddedFont>
    <p:embeddedFont>
      <p:font typeface="HY강M" panose="02030600000101010101" pitchFamily="18" charset="-127"/>
      <p:regular r:id="rId32"/>
    </p:embeddedFont>
    <p:embeddedFont>
      <p:font typeface="HY강B" panose="02030600000101010101" pitchFamily="18" charset="-127"/>
      <p:regular r:id="rId33"/>
    </p:embeddedFont>
    <p:embeddedFont>
      <p:font typeface="HY견고딕" panose="02030600000101010101" pitchFamily="18" charset="-127"/>
      <p:regular r:id="rId34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CD5B5"/>
    <a:srgbClr val="17375E"/>
    <a:srgbClr val="DCE6F2"/>
    <a:srgbClr val="0070C0"/>
    <a:srgbClr val="009900"/>
    <a:srgbClr val="0000FF"/>
    <a:srgbClr val="FF99CC"/>
    <a:srgbClr val="CCFF99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7" autoAdjust="0"/>
    <p:restoredTop sz="99852" autoAdjust="0"/>
  </p:normalViewPr>
  <p:slideViewPr>
    <p:cSldViewPr>
      <p:cViewPr varScale="1">
        <p:scale>
          <a:sx n="64" d="100"/>
          <a:sy n="64" d="100"/>
        </p:scale>
        <p:origin x="762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115" name="순서도: 대체 처리 114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3-2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283050" y="3264224"/>
            <a:ext cx="4664928" cy="2673203"/>
          </a:xfrm>
          <a:prstGeom prst="round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Lesson </a:t>
            </a:r>
            <a:r>
              <a:rPr lang="en-US" altLang="ko-KR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a typeface="+mj-ea"/>
              </a:rPr>
              <a:t>0</a:t>
            </a:r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8</a:t>
            </a:r>
            <a:endParaRPr lang="en-US" altLang="ko-KR" sz="4000" b="1" dirty="0">
              <a:solidFill>
                <a:schemeClr val="accent4">
                  <a:lumMod val="75000"/>
                </a:schemeClr>
              </a:solidFill>
              <a:ea typeface="+mj-ea"/>
            </a:endParaRP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dirty="0" smtClean="0">
                <a:solidFill>
                  <a:schemeClr val="bg1"/>
                </a:solidFill>
              </a:rPr>
              <a:t>. </a:t>
            </a:r>
            <a:r>
              <a:rPr lang="en-US" altLang="ko-KR" sz="4000" b="1" dirty="0">
                <a:solidFill>
                  <a:srgbClr val="002060"/>
                </a:solidFill>
              </a:rPr>
              <a:t>I wonder </a:t>
            </a:r>
            <a:r>
              <a:rPr lang="en-US" altLang="ko-KR" sz="4000" b="1" dirty="0" smtClean="0">
                <a:solidFill>
                  <a:srgbClr val="0070C0"/>
                </a:solidFill>
              </a:rPr>
              <a:t>whether</a:t>
            </a:r>
            <a:r>
              <a:rPr lang="en-US" altLang="ko-KR" sz="4000" b="1" dirty="0" smtClean="0">
                <a:solidFill>
                  <a:srgbClr val="002060"/>
                </a:solidFill>
              </a:rPr>
              <a:t> he </a:t>
            </a:r>
            <a:r>
              <a:rPr lang="en-US" altLang="ko-KR" sz="4000" b="1" dirty="0">
                <a:solidFill>
                  <a:srgbClr val="002060"/>
                </a:solidFill>
              </a:rPr>
              <a:t>is </a:t>
            </a:r>
            <a:r>
              <a:rPr lang="en-US" altLang="ko-KR" sz="4000" b="1" dirty="0" smtClean="0">
                <a:solidFill>
                  <a:srgbClr val="002060"/>
                </a:solidFill>
              </a:rPr>
              <a:t>honest. </a:t>
            </a:r>
            <a:endParaRPr lang="en-US" altLang="ko-KR" sz="4000" b="1" dirty="0">
              <a:solidFill>
                <a:srgbClr val="002060"/>
              </a:solidFill>
            </a:endParaRPr>
          </a:p>
        </p:txBody>
      </p:sp>
      <p:grpSp>
        <p:nvGrpSpPr>
          <p:cNvPr id="102" name="그룹 101"/>
          <p:cNvGrpSpPr/>
          <p:nvPr/>
        </p:nvGrpSpPr>
        <p:grpSpPr>
          <a:xfrm>
            <a:off x="378465" y="-15893"/>
            <a:ext cx="2897393" cy="2183447"/>
            <a:chOff x="378465" y="-15893"/>
            <a:chExt cx="2897393" cy="2183447"/>
          </a:xfrm>
        </p:grpSpPr>
        <p:sp>
          <p:nvSpPr>
            <p:cNvPr id="103" name="순서도: 지연 102"/>
            <p:cNvSpPr/>
            <p:nvPr/>
          </p:nvSpPr>
          <p:spPr>
            <a:xfrm rot="5400000">
              <a:off x="1128081" y="-136368"/>
              <a:ext cx="2027301" cy="2268252"/>
            </a:xfrm>
            <a:prstGeom prst="flowChartDelay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타원형 설명선 103"/>
            <p:cNvSpPr/>
            <p:nvPr/>
          </p:nvSpPr>
          <p:spPr>
            <a:xfrm>
              <a:off x="378465" y="188276"/>
              <a:ext cx="996147" cy="936468"/>
            </a:xfrm>
            <a:prstGeom prst="wedgeEllipseCallout">
              <a:avLst>
                <a:gd name="adj1" fmla="val 27531"/>
                <a:gd name="adj2" fmla="val 564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0066"/>
                </a:solidFill>
              </a:endParaRP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444490" y="327970"/>
              <a:ext cx="864096" cy="657080"/>
              <a:chOff x="755576" y="1663857"/>
              <a:chExt cx="864096" cy="657080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755576" y="166385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올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073575" y="1797717"/>
                <a:ext cx="546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 smtClean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댓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151618" y="1090336"/>
              <a:ext cx="21242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>
                  <a:solidFill>
                    <a:srgbClr val="FF0066"/>
                  </a:solidFill>
                </a:rPr>
                <a:t>진도</a:t>
              </a:r>
              <a:r>
                <a:rPr lang="en-US" altLang="ko-KR" sz="32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ko-KR" altLang="en-US" sz="3200" dirty="0"/>
                <a:t>교재</a:t>
              </a:r>
            </a:p>
            <a:p>
              <a:endParaRPr lang="ko-KR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 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482453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284175" y="1781526"/>
            <a:ext cx="8608305" cy="47438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Although</a:t>
            </a: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en-US" altLang="ko-KR" sz="21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Though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the ring is expensive, I could buy it for you. 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양보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Even if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don’t like ice cream, try this chocolate ice cream. 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양보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Exercise regularly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 that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can stay in shape. 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목적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algn="just"/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Exercise regularly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order to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stay in shape.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Cathy is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rich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she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buy the expensive car. 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결과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sz="2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1552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 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295232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양보를 나타내는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전치사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spite of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despite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에도 불구하고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’라는 양보의 의미이나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이들은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전치사구이므로 뒤에 명사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상당어구가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온다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He enjoys bungee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jumping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spite of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all the danger. 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그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모든 위험에도 불구하고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번지점프를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즐긴다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Despite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 effort, he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failed the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exam.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그의 노력에도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불구하고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시험에서 떨어졌다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475252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9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 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208823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284175" y="1781526"/>
            <a:ext cx="8608305" cy="47438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접속부사는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본래 부사이면서 접속사처럼 두 개의 문장을 이어주는 역할을 한다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have a growing population.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Therefore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we need more food.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was late for lunch;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however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there still was plenty of food.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is a great scientist.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Besides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she is a talented painter.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You’d better leave now.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Otherwise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you will miss the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train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8247831"/>
              </p:ext>
            </p:extLst>
          </p:nvPr>
        </p:nvGraphicFramePr>
        <p:xfrm>
          <a:off x="467544" y="2996952"/>
          <a:ext cx="8208913" cy="12801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85667"/>
                <a:gridCol w="3384376"/>
                <a:gridCol w="648072"/>
                <a:gridCol w="3390798"/>
              </a:tblGrid>
              <a:tr h="432048">
                <a:tc>
                  <a:txBody>
                    <a:bodyPr/>
                    <a:lstStyle/>
                    <a:p>
                      <a:r>
                        <a:rPr lang="ko-KR" altLang="en-US" b="0" dirty="0" smtClean="0">
                          <a:latin typeface="+mj-ea"/>
                          <a:ea typeface="+mj-ea"/>
                        </a:rPr>
                        <a:t>결과</a:t>
                      </a:r>
                      <a:endParaRPr lang="ko-KR" altLang="en-US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so, therefore, thus, as a result,</a:t>
                      </a:r>
                    </a:p>
                    <a:p>
                      <a:r>
                        <a:rPr lang="en-US" altLang="ko-KR" b="0" dirty="0" smtClean="0"/>
                        <a:t>consequently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b="0" dirty="0" smtClean="0">
                          <a:latin typeface="+mj-ea"/>
                          <a:ea typeface="+mj-ea"/>
                        </a:rPr>
                        <a:t>첨가</a:t>
                      </a:r>
                      <a:endParaRPr lang="ko-KR" altLang="en-US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besides, moreover, in addition,</a:t>
                      </a:r>
                    </a:p>
                    <a:p>
                      <a:r>
                        <a:rPr lang="en-US" altLang="ko-KR" b="0" dirty="0" smtClean="0"/>
                        <a:t>furthermore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82880">
                <a:tc>
                  <a:txBody>
                    <a:bodyPr/>
                    <a:lstStyle/>
                    <a:p>
                      <a:r>
                        <a:rPr lang="ko-KR" altLang="en-US" b="0" dirty="0" smtClean="0">
                          <a:latin typeface="+mj-ea"/>
                          <a:ea typeface="+mj-ea"/>
                        </a:rPr>
                        <a:t>반의</a:t>
                      </a:r>
                      <a:endParaRPr lang="ko-KR" altLang="en-US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however, still, yet, nevertheless,</a:t>
                      </a:r>
                    </a:p>
                    <a:p>
                      <a:r>
                        <a:rPr lang="en-US" altLang="ko-KR" b="0" dirty="0" smtClean="0"/>
                        <a:t>on the other hand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b="0" dirty="0" smtClean="0">
                          <a:latin typeface="+mj-ea"/>
                          <a:ea typeface="+mj-ea"/>
                        </a:rPr>
                        <a:t>선택</a:t>
                      </a:r>
                      <a:endParaRPr lang="ko-KR" altLang="en-US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/>
                        <a:t>otherwise</a:t>
                      </a:r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7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 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2088232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F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284175" y="1781526"/>
            <a:ext cx="8608305" cy="47438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떨어져 있는 한 쌍의 어구가 동일한 문법 성분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를 연결하는 것을 상관접속사라고 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survey will take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both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time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money.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I’ll enjoy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either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watching a movie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taking a nap this weekend.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was beautiful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only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stage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but also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screen.</a:t>
            </a:r>
          </a:p>
          <a:p>
            <a:pPr algn="just"/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was beautiful on the screen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well as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on the stage.</a:t>
            </a:r>
            <a:endParaRPr lang="en-US" altLang="ko-KR" sz="2100" dirty="0" smtClean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679540"/>
              </p:ext>
            </p:extLst>
          </p:nvPr>
        </p:nvGraphicFramePr>
        <p:xfrm>
          <a:off x="467544" y="3068960"/>
          <a:ext cx="8208913" cy="116356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376264"/>
                <a:gridCol w="1793779"/>
                <a:gridCol w="1950637"/>
                <a:gridCol w="2088233"/>
              </a:tblGrid>
              <a:tr h="432048"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+mj-ea"/>
                        </a:rPr>
                        <a:t>both A and B</a:t>
                      </a:r>
                      <a:endParaRPr lang="ko-KR" altLang="en-US" b="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와 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B 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둘 다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+mj-ea"/>
                        </a:rPr>
                        <a:t>not A but B</a:t>
                      </a:r>
                      <a:endParaRPr lang="ko-KR" altLang="en-US" b="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가 아닌 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B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+mj-ea"/>
                        </a:rPr>
                        <a:t>either</a:t>
                      </a:r>
                      <a:r>
                        <a:rPr lang="en-US" altLang="ko-KR" b="0" baseline="0" dirty="0" smtClean="0">
                          <a:latin typeface="+mj-lt"/>
                          <a:ea typeface="+mj-ea"/>
                        </a:rPr>
                        <a:t> A or B</a:t>
                      </a:r>
                      <a:endParaRPr lang="ko-KR" altLang="en-US" b="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A, B 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둘 중 하나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+mj-ea"/>
                        </a:rPr>
                        <a:t>neither A nor B</a:t>
                      </a:r>
                      <a:endParaRPr lang="ko-KR" altLang="en-US" b="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A, B 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둘 다 아닌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+mj-ea"/>
                        </a:rPr>
                        <a:t>not only A but (also) B</a:t>
                      </a:r>
                      <a:endParaRPr lang="ko-KR" altLang="en-US" b="0" dirty="0">
                        <a:latin typeface="+mj-lt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뿐만 아니라 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B</a:t>
                      </a:r>
                      <a:r>
                        <a:rPr lang="ko-KR" altLang="en-US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도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(= B as well as A)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ko-KR" altLang="en-US" b="0" dirty="0">
                        <a:latin typeface="+mj-ea"/>
                        <a:ea typeface="+mj-ea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ko-KR" altLang="en-US" b="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880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Now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step this way,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enjoy famous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paintings  from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Shin </a:t>
            </a:r>
            <a:r>
              <a:rPr lang="en-US" altLang="ko-KR" sz="3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Yunbok’s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sketchbook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The sketchbook includes 30 paintings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showing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people’s everyday lives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in the late Joseon Dynasty period. 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Actually,   it had been taken by Japan.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29" name="직선 연결선 28"/>
          <p:cNvCxnSpPr/>
          <p:nvPr/>
        </p:nvCxnSpPr>
        <p:spPr>
          <a:xfrm>
            <a:off x="1304120" y="1680627"/>
            <a:ext cx="4320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4" name="그룹 3"/>
          <p:cNvGrpSpPr/>
          <p:nvPr/>
        </p:nvGrpSpPr>
        <p:grpSpPr>
          <a:xfrm>
            <a:off x="5364088" y="3550425"/>
            <a:ext cx="3672408" cy="22591"/>
            <a:chOff x="5364088" y="3550425"/>
            <a:chExt cx="3672408" cy="22591"/>
          </a:xfrm>
        </p:grpSpPr>
        <p:cxnSp>
          <p:nvCxnSpPr>
            <p:cNvPr id="30" name="직선 연결선 29"/>
            <p:cNvCxnSpPr/>
            <p:nvPr/>
          </p:nvCxnSpPr>
          <p:spPr>
            <a:xfrm>
              <a:off x="5364088" y="3550425"/>
              <a:ext cx="1800200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1" name="직선 연결선 30"/>
            <p:cNvCxnSpPr/>
            <p:nvPr/>
          </p:nvCxnSpPr>
          <p:spPr>
            <a:xfrm>
              <a:off x="7452320" y="3573016"/>
              <a:ext cx="1584176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36" name="그룹 35"/>
          <p:cNvGrpSpPr/>
          <p:nvPr/>
        </p:nvGrpSpPr>
        <p:grpSpPr>
          <a:xfrm>
            <a:off x="6156176" y="3573017"/>
            <a:ext cx="1872208" cy="216024"/>
            <a:chOff x="5148064" y="2249760"/>
            <a:chExt cx="1619642" cy="318574"/>
          </a:xfrm>
        </p:grpSpPr>
        <p:cxnSp>
          <p:nvCxnSpPr>
            <p:cNvPr id="37" name="직선 연결선 36"/>
            <p:cNvCxnSpPr/>
            <p:nvPr/>
          </p:nvCxnSpPr>
          <p:spPr>
            <a:xfrm>
              <a:off x="6767706" y="2249760"/>
              <a:ext cx="0" cy="29365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직선 연결선 39"/>
            <p:cNvCxnSpPr/>
            <p:nvPr/>
          </p:nvCxnSpPr>
          <p:spPr>
            <a:xfrm flipH="1">
              <a:off x="5148064" y="2568334"/>
              <a:ext cx="16196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2" name="직선 화살표 연결선 41"/>
            <p:cNvCxnSpPr/>
            <p:nvPr/>
          </p:nvCxnSpPr>
          <p:spPr>
            <a:xfrm flipV="1">
              <a:off x="5148064" y="2249760"/>
              <a:ext cx="0" cy="318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43" name="직선 연결선 42"/>
          <p:cNvCxnSpPr/>
          <p:nvPr/>
        </p:nvCxnSpPr>
        <p:spPr>
          <a:xfrm>
            <a:off x="1979712" y="6309320"/>
            <a:ext cx="208823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3" name="그룹 2"/>
          <p:cNvGrpSpPr/>
          <p:nvPr/>
        </p:nvGrpSpPr>
        <p:grpSpPr>
          <a:xfrm>
            <a:off x="1740802" y="1284132"/>
            <a:ext cx="5567502" cy="4881172"/>
            <a:chOff x="1740802" y="1284132"/>
            <a:chExt cx="5567502" cy="4881172"/>
          </a:xfrm>
        </p:grpSpPr>
        <p:cxnSp>
          <p:nvCxnSpPr>
            <p:cNvPr id="45" name="직선 연결선 44"/>
            <p:cNvCxnSpPr/>
            <p:nvPr/>
          </p:nvCxnSpPr>
          <p:spPr>
            <a:xfrm flipH="1">
              <a:off x="4860031" y="1284132"/>
              <a:ext cx="144017" cy="39409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직선 연결선 46"/>
            <p:cNvCxnSpPr/>
            <p:nvPr/>
          </p:nvCxnSpPr>
          <p:spPr>
            <a:xfrm flipH="1">
              <a:off x="1907704" y="2167155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직선 연결선 52"/>
            <p:cNvCxnSpPr/>
            <p:nvPr/>
          </p:nvCxnSpPr>
          <p:spPr>
            <a:xfrm flipH="1">
              <a:off x="7164288" y="3113172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직선 연결선 53"/>
            <p:cNvCxnSpPr/>
            <p:nvPr/>
          </p:nvCxnSpPr>
          <p:spPr>
            <a:xfrm flipH="1">
              <a:off x="4860032" y="40050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직선 연결선 54"/>
            <p:cNvCxnSpPr/>
            <p:nvPr/>
          </p:nvCxnSpPr>
          <p:spPr>
            <a:xfrm flipH="1">
              <a:off x="1740802" y="5805264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2195736" y="6308925"/>
            <a:ext cx="2015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과거완료 수동태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164288" y="3789040"/>
            <a:ext cx="1979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명사 수식 현재분사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94938" y="1688422"/>
            <a:ext cx="27533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조건의 접속사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만약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라면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171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6" grpId="0"/>
      <p:bldP spid="57" grpId="0"/>
      <p:bldP spid="5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However,  </a:t>
            </a:r>
            <a:r>
              <a:rPr lang="en-US" altLang="ko-KR" sz="3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Gansong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himself went to Japan and got it back  after making a deal with a Japanese antique dealer. At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first,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dealer asked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Gansong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for 50,000 won.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__________ he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knew the sketchbook was valuable,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price was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unreasonably high. </a:t>
            </a:r>
            <a:endParaRPr lang="en-US" altLang="ko-KR" sz="3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179512" y="1700808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3995936" y="1700808"/>
            <a:ext cx="144016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5" name="그룹 4"/>
          <p:cNvGrpSpPr/>
          <p:nvPr/>
        </p:nvGrpSpPr>
        <p:grpSpPr>
          <a:xfrm>
            <a:off x="179512" y="2636912"/>
            <a:ext cx="1944216" cy="0"/>
            <a:chOff x="179512" y="2636912"/>
            <a:chExt cx="1944216" cy="0"/>
          </a:xfrm>
        </p:grpSpPr>
        <p:cxnSp>
          <p:nvCxnSpPr>
            <p:cNvPr id="9" name="직선 연결선 8"/>
            <p:cNvCxnSpPr/>
            <p:nvPr/>
          </p:nvCxnSpPr>
          <p:spPr>
            <a:xfrm>
              <a:off x="179512" y="2636912"/>
              <a:ext cx="57606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>
              <a:off x="1305186" y="2636912"/>
              <a:ext cx="8185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3" name="직선 연결선 12"/>
          <p:cNvCxnSpPr/>
          <p:nvPr/>
        </p:nvCxnSpPr>
        <p:spPr>
          <a:xfrm>
            <a:off x="3491880" y="2614825"/>
            <a:ext cx="3384376" cy="22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5" name="그룹 14"/>
          <p:cNvGrpSpPr/>
          <p:nvPr/>
        </p:nvGrpSpPr>
        <p:grpSpPr>
          <a:xfrm>
            <a:off x="8159178" y="4231289"/>
            <a:ext cx="333080" cy="194732"/>
            <a:chOff x="6255144" y="5538524"/>
            <a:chExt cx="333080" cy="194732"/>
          </a:xfrm>
        </p:grpSpPr>
        <p:cxnSp>
          <p:nvCxnSpPr>
            <p:cNvPr id="16" name="직선 연결선 15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7366248" y="4493115"/>
            <a:ext cx="2071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접속사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(that)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1952294" y="1268760"/>
            <a:ext cx="3771834" cy="4032448"/>
            <a:chOff x="1952294" y="1268760"/>
            <a:chExt cx="3771834" cy="4032448"/>
          </a:xfrm>
        </p:grpSpPr>
        <p:cxnSp>
          <p:nvCxnSpPr>
            <p:cNvPr id="19" name="직선 연결선 18"/>
            <p:cNvCxnSpPr/>
            <p:nvPr/>
          </p:nvCxnSpPr>
          <p:spPr>
            <a:xfrm flipH="1">
              <a:off x="1952294" y="12687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직선 연결선 19"/>
            <p:cNvCxnSpPr/>
            <p:nvPr/>
          </p:nvCxnSpPr>
          <p:spPr>
            <a:xfrm flipH="1">
              <a:off x="2267744" y="2173353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flipH="1">
              <a:off x="4139952" y="3068960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직선 연결선 21"/>
            <p:cNvCxnSpPr/>
            <p:nvPr/>
          </p:nvCxnSpPr>
          <p:spPr>
            <a:xfrm flipH="1">
              <a:off x="5580112" y="4941168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196404" y="1758297"/>
            <a:ext cx="2071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역접의 접속부사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6540" y="1758297"/>
            <a:ext cx="2377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재귀대명사의 강조용법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6372" y="2730406"/>
            <a:ext cx="19799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을 돌려받다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1920" y="2685159"/>
            <a:ext cx="27376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와 거래하다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흥정하다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113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/>
      <p:bldP spid="23" grpId="0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kept explaining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his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love for Korean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artworks  and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asked the dealer to lower the price. The dealer was deeply moved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by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Gansong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and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sold it for half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 original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price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27584" y="1678222"/>
            <a:ext cx="2664296" cy="225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971600" y="2564904"/>
            <a:ext cx="5040560" cy="1948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539552" y="4437112"/>
            <a:ext cx="42484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17" name="그룹 16"/>
          <p:cNvGrpSpPr/>
          <p:nvPr/>
        </p:nvGrpSpPr>
        <p:grpSpPr>
          <a:xfrm>
            <a:off x="3527884" y="1268761"/>
            <a:ext cx="5616116" cy="2132856"/>
            <a:chOff x="3527884" y="1268761"/>
            <a:chExt cx="5616116" cy="2132856"/>
          </a:xfrm>
        </p:grpSpPr>
        <p:cxnSp>
          <p:nvCxnSpPr>
            <p:cNvPr id="10" name="직선 연결선 9"/>
            <p:cNvCxnSpPr/>
            <p:nvPr/>
          </p:nvCxnSpPr>
          <p:spPr>
            <a:xfrm flipH="1">
              <a:off x="3527884" y="1268761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flipH="1">
              <a:off x="8999984" y="1268761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flipH="1">
              <a:off x="4788024" y="3041577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 flipH="1">
              <a:off x="7236296" y="3041577"/>
              <a:ext cx="144016" cy="36004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980046" y="1715194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keep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-</a:t>
            </a:r>
            <a:r>
              <a:rPr lang="en-US" altLang="ko-KR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ing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계속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61977" y="2584389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&lt;ask+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목적어＋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7831" y="4529369"/>
            <a:ext cx="3231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원래 가격의 절반에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(= 25,000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원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6472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endParaRPr lang="en-US" altLang="ko-KR" sz="30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80000"/>
              </a:lnSpc>
            </a:pP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Let’s look at some differences between fiction and science. ( ① )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Sounds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&amp; Explosions in Space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Sci-fi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films: They completely ignore the fact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</a:p>
          <a:p>
            <a:pPr algn="just">
              <a:lnSpc>
                <a:spcPct val="180000"/>
              </a:lnSpc>
            </a:pP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both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sounds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explosions need air to happen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3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7956376" y="5733256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5580113" y="3284984"/>
            <a:ext cx="141190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179512" y="6525344"/>
            <a:ext cx="49685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>
            <a:off x="6876256" y="6494917"/>
            <a:ext cx="1800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64777" y="3310666"/>
            <a:ext cx="33981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&lt;between A and B&gt;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‘A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와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사이에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53965" y="6561229"/>
            <a:ext cx="3000235" cy="341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&lt;both A and B&gt;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‘A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와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둘 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 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466433" y="5754742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동격인 절을 이끄는 접속사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287684" y="6504794"/>
            <a:ext cx="27939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부정사의 부사적 용법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목적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28" name="직사각형 27"/>
          <p:cNvSpPr/>
          <p:nvPr/>
        </p:nvSpPr>
        <p:spPr>
          <a:xfrm>
            <a:off x="99015" y="977878"/>
            <a:ext cx="8856984" cy="1781435"/>
          </a:xfrm>
          <a:prstGeom prst="rect">
            <a:avLst/>
          </a:prstGeom>
          <a:solidFill>
            <a:schemeClr val="accent2">
              <a:lumMod val="5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80000"/>
              </a:lnSpc>
            </a:pP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Without air, it is impossible for sounds and explosions to happen.</a:t>
            </a:r>
          </a:p>
        </p:txBody>
      </p:sp>
      <p:cxnSp>
        <p:nvCxnSpPr>
          <p:cNvPr id="11" name="직선 연결선 10"/>
          <p:cNvCxnSpPr/>
          <p:nvPr/>
        </p:nvCxnSpPr>
        <p:spPr>
          <a:xfrm>
            <a:off x="209055" y="1664141"/>
            <a:ext cx="126660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2051720" y="2456229"/>
            <a:ext cx="165618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직선 연결선 21"/>
          <p:cNvCxnSpPr>
            <a:endCxn id="46" idx="0"/>
          </p:cNvCxnSpPr>
          <p:nvPr/>
        </p:nvCxnSpPr>
        <p:spPr>
          <a:xfrm>
            <a:off x="2657327" y="1664141"/>
            <a:ext cx="324036" cy="479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6027652" y="1664141"/>
            <a:ext cx="192872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1310" y="1699319"/>
            <a:ext cx="8556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없이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5318" y="1668938"/>
            <a:ext cx="7920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가주어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753158" y="2461025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진주어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1073945" y="3263405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253965" y="3284891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을 보다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27650" y="1668938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부정사의 의미상 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58" name="직선 연결선 57"/>
          <p:cNvCxnSpPr/>
          <p:nvPr/>
        </p:nvCxnSpPr>
        <p:spPr>
          <a:xfrm>
            <a:off x="8388424" y="3284984"/>
            <a:ext cx="5675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726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9" grpId="0"/>
      <p:bldP spid="51" grpId="0"/>
      <p:bldP spid="52" grpId="0"/>
      <p:bldP spid="53" grpId="0"/>
      <p:bldP spid="45" grpId="0"/>
      <p:bldP spid="46" grpId="0"/>
      <p:bldP spid="48" grpId="0"/>
      <p:bldP spid="32" grpId="0"/>
      <p:bldP spid="3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 ② ) In most sci-fi movies, there are very loud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sound effects. Also, during battle scenes, there are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huge fireballs coming from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spacecrafts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 ③ )</a:t>
            </a:r>
          </a:p>
          <a:p>
            <a:pPr algn="just">
              <a:lnSpc>
                <a:spcPct val="200000"/>
              </a:lnSpc>
            </a:pP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Science: ( ④ ) Therefore, all activities and events that happen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space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take place in total silence. ( ⑤ )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1187624" y="3501008"/>
            <a:ext cx="2808312" cy="0"/>
            <a:chOff x="1187624" y="3501008"/>
            <a:chExt cx="2808312" cy="0"/>
          </a:xfrm>
        </p:grpSpPr>
        <p:cxnSp>
          <p:nvCxnSpPr>
            <p:cNvPr id="4" name="직선 연결선 3"/>
            <p:cNvCxnSpPr/>
            <p:nvPr/>
          </p:nvCxnSpPr>
          <p:spPr>
            <a:xfrm>
              <a:off x="1187624" y="3501008"/>
              <a:ext cx="129614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직선 연결선 6"/>
            <p:cNvCxnSpPr/>
            <p:nvPr/>
          </p:nvCxnSpPr>
          <p:spPr>
            <a:xfrm>
              <a:off x="2699792" y="3501008"/>
              <a:ext cx="129614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8" name="그룹 7"/>
          <p:cNvGrpSpPr/>
          <p:nvPr/>
        </p:nvGrpSpPr>
        <p:grpSpPr>
          <a:xfrm>
            <a:off x="1763688" y="3507659"/>
            <a:ext cx="1656184" cy="209374"/>
            <a:chOff x="5148064" y="2249760"/>
            <a:chExt cx="1619642" cy="318574"/>
          </a:xfrm>
        </p:grpSpPr>
        <p:cxnSp>
          <p:nvCxnSpPr>
            <p:cNvPr id="9" name="직선 연결선 8"/>
            <p:cNvCxnSpPr/>
            <p:nvPr/>
          </p:nvCxnSpPr>
          <p:spPr>
            <a:xfrm>
              <a:off x="6767706" y="2249760"/>
              <a:ext cx="0" cy="29365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직선 연결선 9"/>
            <p:cNvCxnSpPr/>
            <p:nvPr/>
          </p:nvCxnSpPr>
          <p:spPr>
            <a:xfrm flipH="1">
              <a:off x="5148064" y="2568334"/>
              <a:ext cx="16196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직선 화살표 연결선 10"/>
            <p:cNvCxnSpPr/>
            <p:nvPr/>
          </p:nvCxnSpPr>
          <p:spPr>
            <a:xfrm flipV="1">
              <a:off x="5148064" y="2249760"/>
              <a:ext cx="0" cy="318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2" name="직선 연결선 11"/>
          <p:cNvCxnSpPr/>
          <p:nvPr/>
        </p:nvCxnSpPr>
        <p:spPr>
          <a:xfrm>
            <a:off x="179512" y="5373216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4211960" y="5373216"/>
            <a:ext cx="1800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92314" y="3598125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명사를 수식하는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현재분사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946" y="5373216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주격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관계대명사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67944" y="5372675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일어나다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발생하다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25" name="그룹 24"/>
          <p:cNvGrpSpPr/>
          <p:nvPr/>
        </p:nvGrpSpPr>
        <p:grpSpPr>
          <a:xfrm flipV="1">
            <a:off x="2375756" y="2918217"/>
            <a:ext cx="432048" cy="269568"/>
            <a:chOff x="6255144" y="5538524"/>
            <a:chExt cx="333080" cy="194732"/>
          </a:xfrm>
        </p:grpSpPr>
        <p:cxnSp>
          <p:nvCxnSpPr>
            <p:cNvPr id="26" name="직선 연결선 25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직선 연결선 26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1943708" y="2570803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(which are)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60252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2" grpId="0"/>
      <p:bldP spid="23" grpId="0"/>
      <p:bldP spid="24" grpId="0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8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One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 the effects of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Hallyu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is cultural. Koreans have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been influenced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by other cultures for a long time, but now we are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giving our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culture to the world.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Because of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Hallyu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people around the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world love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Korea, visit Korea, and want to learn more about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Korea, including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Korean language and people.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179512" y="2420888"/>
            <a:ext cx="374441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5" name="그룹 24"/>
          <p:cNvGrpSpPr/>
          <p:nvPr/>
        </p:nvGrpSpPr>
        <p:grpSpPr>
          <a:xfrm>
            <a:off x="179512" y="3284984"/>
            <a:ext cx="8784976" cy="792088"/>
            <a:chOff x="179512" y="3284984"/>
            <a:chExt cx="8784976" cy="792088"/>
          </a:xfrm>
        </p:grpSpPr>
        <p:cxnSp>
          <p:nvCxnSpPr>
            <p:cNvPr id="7" name="직선 연결선 6"/>
            <p:cNvCxnSpPr/>
            <p:nvPr/>
          </p:nvCxnSpPr>
          <p:spPr>
            <a:xfrm>
              <a:off x="4355976" y="3284984"/>
              <a:ext cx="460851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직선 연결선 7"/>
            <p:cNvCxnSpPr/>
            <p:nvPr/>
          </p:nvCxnSpPr>
          <p:spPr>
            <a:xfrm>
              <a:off x="179512" y="4077072"/>
              <a:ext cx="936104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10" name="직선 연결선 9"/>
          <p:cNvCxnSpPr/>
          <p:nvPr/>
        </p:nvCxnSpPr>
        <p:spPr>
          <a:xfrm>
            <a:off x="1547664" y="4077072"/>
            <a:ext cx="20162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직선 연결선 11"/>
          <p:cNvCxnSpPr/>
          <p:nvPr/>
        </p:nvCxnSpPr>
        <p:spPr>
          <a:xfrm>
            <a:off x="1259632" y="4869160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>
            <a:off x="3419872" y="4869160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>
            <a:off x="5652120" y="4869160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6516216" y="4869160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390310" y="4869160"/>
            <a:ext cx="805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1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6090" y="4077072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&lt;because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of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＋명사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)&gt;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062276" y="3284984"/>
            <a:ext cx="39022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&lt;give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＋직접목적어＋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＋간접목적어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84127" y="2514383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현재완료 수동태</a:t>
            </a:r>
            <a:endParaRPr lang="en-US" altLang="ko-KR" sz="1600" b="1" dirty="0" smtClean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8104" y="4894027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병렬구조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20058" y="4886146"/>
            <a:ext cx="26198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3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63888" y="4869160"/>
            <a:ext cx="8054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2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4478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530" y="404664"/>
            <a:ext cx="8424936" cy="43924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Grammar</a:t>
            </a:r>
            <a:r>
              <a:rPr lang="ko-KR" altLang="en-US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r>
              <a:rPr lang="en-US" altLang="ko-KR" sz="2400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A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명사절을 이끄는 종속접속사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_ that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          </a:t>
            </a:r>
            <a:r>
              <a:rPr lang="en-US" altLang="ko-KR" sz="20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B </a:t>
            </a:r>
            <a:r>
              <a:rPr lang="ko-KR" altLang="en-US" sz="2800" spc="-3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명사절을 </a:t>
            </a:r>
            <a:r>
              <a:rPr lang="ko-KR" altLang="en-US" sz="2800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이끄는 종속접속사 </a:t>
            </a:r>
            <a:r>
              <a:rPr lang="en-US" altLang="ko-KR" sz="2800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_ if, </a:t>
            </a:r>
            <a:r>
              <a:rPr lang="en-US" altLang="ko-KR" sz="2800" spc="-3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endParaRPr lang="en-US" altLang="ko-KR" sz="2800" spc="-3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C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31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3100" b="1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3100" b="1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 / </a:t>
            </a:r>
            <a:r>
              <a:rPr lang="ko-KR" altLang="en-US" sz="3100" b="1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 </a:t>
            </a:r>
            <a:r>
              <a:rPr lang="en-US" altLang="ko-KR" sz="3100" b="1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3100" b="1" spc="-3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D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E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F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75530" y="5085184"/>
            <a:ext cx="8424936" cy="15344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Expression </a:t>
            </a:r>
            <a:r>
              <a:rPr lang="en-US" altLang="ko-KR" sz="2800" b="1" dirty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기대 표현하기</a:t>
            </a:r>
          </a:p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	 2</a:t>
            </a:r>
            <a:r>
              <a:rPr lang="en-US" altLang="ko-KR" sz="2800" b="1" dirty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관심 묻고 표현하기</a:t>
            </a: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29322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Another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effect is economic. </a:t>
            </a:r>
            <a:r>
              <a:rPr lang="en-US" altLang="ko-KR" sz="30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Hallyu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makes billions of dollars a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year. It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also creates many jobs </a:t>
            </a:r>
            <a:r>
              <a:rPr lang="en-US" altLang="ko-KR" sz="30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more and more people are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buying Korean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goods. The number of people coming to Korea </a:t>
            </a: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for sightseeing </a:t>
            </a:r>
            <a:r>
              <a:rPr lang="en-US" altLang="ko-KR" sz="3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 medical treatment has also been increasing.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 step2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8532440" y="2564904"/>
            <a:ext cx="43204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179512" y="4437112"/>
            <a:ext cx="295232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>
            <a:off x="6444208" y="5301208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948264" y="2579285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때문에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’(=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because)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322" y="4437112"/>
            <a:ext cx="3794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&lt;the number of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＋복수명사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의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수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67040" y="5315589"/>
            <a:ext cx="67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9914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/>
            <a:endParaRPr lang="en-US" altLang="ko-KR" b="1" dirty="0" smtClean="0">
              <a:solidFill>
                <a:schemeClr val="bg2">
                  <a:lumMod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540000" indent="-457200" algn="just">
              <a:lnSpc>
                <a:spcPct val="110000"/>
              </a:lnSpc>
            </a:pPr>
            <a:r>
              <a:rPr lang="en-US" altLang="ko-KR" sz="2800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rgbClr val="FF3399"/>
                </a:solidFill>
                <a:latin typeface="맑은 고딕" pitchFamily="50" charset="-127"/>
                <a:ea typeface="맑은 고딕" pitchFamily="50" charset="-127"/>
              </a:rPr>
              <a:t>I’m looking forward to having no homework next week.</a:t>
            </a:r>
          </a:p>
          <a:p>
            <a:pPr marL="540000" indent="-457200" algn="just">
              <a:lnSpc>
                <a:spcPct val="11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are the chances?</a:t>
            </a:r>
          </a:p>
          <a:p>
            <a:pPr marL="540000" indent="-457200" algn="just">
              <a:lnSpc>
                <a:spcPct val="11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Well..., who knows? The teacher may give us a break.</a:t>
            </a:r>
          </a:p>
          <a:p>
            <a:pPr marL="540000" indent="-457200" algn="just">
              <a:lnSpc>
                <a:spcPct val="11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sounds great, but that’s impossible. He has never </a:t>
            </a:r>
            <a:r>
              <a:rPr lang="en-US" altLang="ko-KR" sz="2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skipped giving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us homework before.</a:t>
            </a:r>
          </a:p>
          <a:p>
            <a:pPr marL="540000" indent="-457200" algn="just">
              <a:lnSpc>
                <a:spcPct val="11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Yeah. You’re right.</a:t>
            </a:r>
            <a:endParaRPr lang="ko-KR" altLang="en-US" sz="2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anose="020B0600000101010101" charset="-127"/>
                <a:ea typeface="HY강B" panose="020B0600000101010101" charset="-127"/>
              </a:rPr>
              <a:t>기대 표현하기</a:t>
            </a:r>
            <a:endParaRPr lang="ko-KR" altLang="en-US" sz="2400" dirty="0">
              <a:solidFill>
                <a:schemeClr val="bg1"/>
              </a:solidFill>
              <a:latin typeface="HY강B" panose="020B0600000101010101" charset="-127"/>
              <a:ea typeface="HY강B" panose="020B0600000101010101" charset="-127"/>
            </a:endParaRP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8289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835292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기대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표현하기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looking forward to meeting her again.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hope to watch the game.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can’t wait to visit there.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can’t wait for my vacation.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It’ll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be nice to travel into space.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expect that you’ll win the gold medal.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really eager to join the club.</a:t>
            </a: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2299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rgbClr val="FF3399"/>
                </a:solidFill>
                <a:latin typeface="맑은 고딕" pitchFamily="50" charset="-127"/>
                <a:ea typeface="맑은 고딕" pitchFamily="50" charset="-127"/>
              </a:rPr>
              <a:t>What are you interested in?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rgbClr val="FF3399"/>
                </a:solidFill>
                <a:latin typeface="맑은 고딕" pitchFamily="50" charset="-127"/>
                <a:ea typeface="맑은 고딕" pitchFamily="50" charset="-127"/>
              </a:rPr>
              <a:t>I’m interested in super foods.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really care about your health, don’t you?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Yes, </a:t>
            </a:r>
            <a:r>
              <a:rPr lang="en-US" altLang="ko-KR" sz="2800" dirty="0">
                <a:solidFill>
                  <a:srgbClr val="FF3399"/>
                </a:solidFill>
                <a:latin typeface="맑은 고딕" pitchFamily="50" charset="-127"/>
                <a:ea typeface="맑은 고딕" pitchFamily="50" charset="-127"/>
              </a:rPr>
              <a:t>I’m interested in eating more fruits and vegetables to </a:t>
            </a:r>
            <a:r>
              <a:rPr lang="en-US" altLang="ko-KR" sz="2800" dirty="0" smtClean="0">
                <a:solidFill>
                  <a:srgbClr val="FF3399"/>
                </a:solidFill>
                <a:latin typeface="맑은 고딕" pitchFamily="50" charset="-127"/>
                <a:ea typeface="맑은 고딕" pitchFamily="50" charset="-127"/>
              </a:rPr>
              <a:t>be healthy</a:t>
            </a:r>
            <a:r>
              <a:rPr lang="en-US" altLang="ko-KR" sz="2800" dirty="0">
                <a:solidFill>
                  <a:srgbClr val="FF3399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 </a:t>
            </a:r>
            <a:r>
              <a:rPr lang="en-US" altLang="ko-KR" sz="2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Wow, I’ll try them, too.</a:t>
            </a:r>
            <a:endParaRPr lang="ko-KR" altLang="en-US" sz="2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971600" y="1325660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관심 묻고 표현하기</a:t>
            </a: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1307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6" y="1147056"/>
            <a:ext cx="4365133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관심 묻기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Are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interested in classical music?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(field) are you interested in?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enjoy playing games?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What’s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your favorite activity?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subject do you like most?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you like to do?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find tennis interesting?</a:t>
            </a: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63" y="1156852"/>
            <a:ext cx="4176464" cy="5078282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관심 표현하기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interested in collecting coins.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main interest is watching movies.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fascinated by drawing cartoons.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like to do most is to make model cars.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usually enjoy skiing in winter.</a:t>
            </a:r>
            <a:endParaRPr lang="en-US" altLang="ko-KR" sz="2100" spc="-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52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>
              <a:lnSpc>
                <a:spcPct val="150000"/>
              </a:lnSpc>
            </a:pP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명사절을 이끌면 ‘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라는 것’의 의미이다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이때의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절은 문장에서 주어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목적어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보어의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역할을 한다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주어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became a teacher is true.</a:t>
            </a:r>
          </a:p>
          <a:p>
            <a:pPr marL="252000"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	     →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is true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became a teacher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목적어</a:t>
            </a: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believe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is guilty.</a:t>
            </a:r>
          </a:p>
          <a:p>
            <a:pPr marL="252000"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보어</a:t>
            </a: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surprising fact is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she didn’t even read it. </a:t>
            </a:r>
          </a:p>
          <a:p>
            <a:pPr marL="252000"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that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이끄는 명사절은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fact, news, idea, information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등과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algn="just">
              <a:lnSpc>
                <a:spcPct val="150000"/>
              </a:lnSpc>
            </a:pP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쓰여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동격을 나타내기도 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594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news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they won the game was not true.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511256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명사절을 이끄는 종속접속사 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_ that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89650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 명사절을 이끌면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인지 아닌지’의 의미이다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절은 문장에서 주어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목적어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보어의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역할을 한다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lang="ko-KR" altLang="en-US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주어</a:t>
            </a: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may come or not doesn’t matter.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2 </a:t>
            </a:r>
            <a:r>
              <a:rPr lang="ko-KR" altLang="en-US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목적어</a:t>
            </a:r>
            <a:r>
              <a:rPr lang="en-US" altLang="ko-KR" sz="2400" b="1" dirty="0" smtClean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wonder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if〔whether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is honest.</a:t>
            </a:r>
          </a:p>
          <a:p>
            <a:pPr algn="just">
              <a:lnSpc>
                <a:spcPct val="150000"/>
              </a:lnSpc>
            </a:pP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3 </a:t>
            </a:r>
            <a:r>
              <a:rPr lang="ko-KR" altLang="en-US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보어</a:t>
            </a:r>
            <a:r>
              <a:rPr lang="en-US" altLang="ko-KR" sz="2400" b="1" dirty="0">
                <a:solidFill>
                  <a:srgbClr val="17375E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His interest is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move to Chicago or not.</a:t>
            </a:r>
          </a:p>
          <a:p>
            <a:pPr algn="just">
              <a:lnSpc>
                <a:spcPct val="150000"/>
              </a:lnSpc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if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절은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문두에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나오는 주어 또는 보어로 쓰이지 않는다는 점에 주의한다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he takes the medicine or not is none of my business. (×)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problem was if she would agree. (×)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691276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명사절을 이끄는 종속접속사 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_ if, whether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295232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not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위치</a:t>
            </a:r>
          </a:p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명사절을 이끄는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바로 뒤에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not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쓸 수 있지만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바로 뒤에는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not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쓸 수 없다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don’t know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correct.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그것이 맞는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것인지 아닌지 모르겠다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don’t know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whether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it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correct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not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don’t know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if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is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correct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(O)</a:t>
            </a: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don’t know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if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not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correct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(×)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7"/>
            <a:ext cx="7056784" cy="576064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명사절을 이끄는 종속접속사 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_ if, whether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</a:p>
        </p:txBody>
      </p:sp>
      <p:sp>
        <p:nvSpPr>
          <p:cNvPr id="13" name="눈물 방울 12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90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81526"/>
            <a:ext cx="8608305" cy="47438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 algn="just">
              <a:lnSpc>
                <a:spcPct val="150000"/>
              </a:lnSpc>
              <a:buAutoNum type="arabicPeriod"/>
            </a:pP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시간을 </a:t>
            </a:r>
            <a:r>
              <a:rPr lang="ko-KR" altLang="en-US" sz="24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나타내는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시간의 부사절에서 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미래를 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나타낼 때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미래 대신 현재시제를 쓴다</a:t>
            </a:r>
            <a:r>
              <a:rPr lang="en-US" altLang="ko-KR" sz="20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When it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stops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raining, we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leave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475252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935615"/>
              </p:ext>
            </p:extLst>
          </p:nvPr>
        </p:nvGraphicFramePr>
        <p:xfrm>
          <a:off x="539552" y="2612360"/>
          <a:ext cx="8148396" cy="2976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24136"/>
                <a:gridCol w="1584176"/>
                <a:gridCol w="5340084"/>
              </a:tblGrid>
              <a:tr h="406400"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+mj-lt"/>
                        </a:rPr>
                        <a:t>when</a:t>
                      </a:r>
                      <a:endParaRPr lang="ko-KR" altLang="en-US" sz="16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할</a:t>
                      </a:r>
                      <a:r>
                        <a:rPr lang="en-US" altLang="ko-KR" sz="1600" b="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</a:t>
                      </a:r>
                      <a:r>
                        <a:rPr lang="ko-KR" altLang="en-US" sz="1600" b="0" baseline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때</a:t>
                      </a:r>
                      <a:endParaRPr lang="ko-KR" altLang="en-US" sz="16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When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I arrived at the office, he was arguing with her.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+mj-lt"/>
                        </a:rPr>
                        <a:t>while</a:t>
                      </a:r>
                      <a:endParaRPr lang="ko-KR" altLang="en-US" sz="16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하는 동안에</a:t>
                      </a:r>
                      <a:endParaRPr lang="ko-KR" altLang="en-US" sz="16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While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you were sleeping, we had dinner.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+mj-lt"/>
                        </a:rPr>
                        <a:t>as</a:t>
                      </a:r>
                      <a:endParaRPr lang="ko-KR" altLang="en-US" sz="16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할 때</a:t>
                      </a:r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, 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하면서</a:t>
                      </a:r>
                      <a:endParaRPr lang="ko-KR" altLang="en-US" sz="16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As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my sister studies, she listens to classical music.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68019"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+mj-lt"/>
                        </a:rPr>
                        <a:t>before/after</a:t>
                      </a:r>
                      <a:endParaRPr lang="ko-KR" altLang="en-US" sz="16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전에</a:t>
                      </a:r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/~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후에</a:t>
                      </a:r>
                      <a:endParaRPr lang="ko-KR" altLang="en-US" sz="16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 go to work by 10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after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I drive my child to school.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97741">
                <a:tc>
                  <a:txBody>
                    <a:bodyPr/>
                    <a:lstStyle/>
                    <a:p>
                      <a:r>
                        <a:rPr lang="en-US" altLang="ko-KR" sz="1600" b="0" dirty="0" err="1" smtClean="0">
                          <a:latin typeface="+mj-lt"/>
                        </a:rPr>
                        <a:t>until</a:t>
                      </a:r>
                      <a:r>
                        <a:rPr lang="en-US" altLang="ko-KR" sz="1600" b="0" dirty="0" err="1" smtClean="0">
                          <a:solidFill>
                            <a:schemeClr val="tx1"/>
                          </a:solidFill>
                          <a:latin typeface="+mj-lt"/>
                          <a:ea typeface="맑은 고딕" pitchFamily="50" charset="-127"/>
                        </a:rPr>
                        <a:t>〔till</a:t>
                      </a:r>
                      <a:r>
                        <a:rPr lang="en-US" altLang="ko-KR" sz="1600" b="0" dirty="0" smtClean="0">
                          <a:solidFill>
                            <a:schemeClr val="tx1"/>
                          </a:solidFill>
                          <a:latin typeface="+mj-lt"/>
                          <a:ea typeface="맑은 고딕" pitchFamily="50" charset="-127"/>
                        </a:rPr>
                        <a:t>〕 </a:t>
                      </a:r>
                      <a:endParaRPr lang="ko-KR" altLang="en-US" sz="16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할 때까지</a:t>
                      </a:r>
                      <a:endParaRPr lang="ko-KR" altLang="en-US" sz="16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We should finish the work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until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the supervisor comes.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68019"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+mj-lt"/>
                        </a:rPr>
                        <a:t>since</a:t>
                      </a:r>
                      <a:endParaRPr lang="ko-KR" altLang="en-US" sz="16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 </a:t>
                      </a:r>
                      <a:r>
                        <a:rPr lang="ko-KR" altLang="en-US" sz="16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이래로</a:t>
                      </a:r>
                      <a:endParaRPr lang="ko-KR" altLang="en-US" sz="16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It has been two years </a:t>
                      </a:r>
                      <a:r>
                        <a:rPr lang="en-US" altLang="ko-KR" b="1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since</a:t>
                      </a:r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 I graduated from</a:t>
                      </a:r>
                    </a:p>
                    <a:p>
                      <a:r>
                        <a:rPr lang="en-US" altLang="ko-KR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college.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5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295232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기타 시간의 부사절을 이끄는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표현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every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time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할 때마다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,’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soon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하자마자’라는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의미로 접속사처럼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쓰인다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Every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time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fall down,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I’ll be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 to catch you. 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네가 넘어질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때마다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그곳에서 너를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잡아줄 것이다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 soon as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put food in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bowl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the cat showed up.</a:t>
            </a: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내가 음식을 그릇에 놓자마자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 고양이가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나타났다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12" name="순서도: 대체 처리 11"/>
          <p:cNvSpPr/>
          <p:nvPr/>
        </p:nvSpPr>
        <p:spPr>
          <a:xfrm>
            <a:off x="755576" y="1052736"/>
            <a:ext cx="475252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눈물 방울 12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88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Ⅰ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482453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C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284175" y="1781526"/>
            <a:ext cx="8608305" cy="47438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조건을 </a:t>
            </a:r>
            <a:r>
              <a:rPr lang="ko-KR" altLang="en-US" sz="24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나타내는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조건의 부사절에서 미래의 뜻을 나타낼 때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미래 대신 현재시제를 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you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need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 truck, I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will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lend you mine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216947"/>
              </p:ext>
            </p:extLst>
          </p:nvPr>
        </p:nvGraphicFramePr>
        <p:xfrm>
          <a:off x="497802" y="2708920"/>
          <a:ext cx="8148396" cy="10464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224136"/>
                <a:gridCol w="1584176"/>
                <a:gridCol w="5340084"/>
              </a:tblGrid>
              <a:tr h="406400">
                <a:tc>
                  <a:txBody>
                    <a:bodyPr/>
                    <a:lstStyle/>
                    <a:p>
                      <a:r>
                        <a:rPr lang="en-US" altLang="ko-KR" sz="1800" b="0" dirty="0" smtClean="0">
                          <a:latin typeface="+mj-lt"/>
                        </a:rPr>
                        <a:t>if</a:t>
                      </a:r>
                      <a:endParaRPr lang="ko-KR" altLang="en-US" sz="18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만약 </a:t>
                      </a:r>
                      <a:r>
                        <a:rPr lang="en-US" altLang="ko-KR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라면</a:t>
                      </a:r>
                      <a:endParaRPr lang="ko-KR" altLang="en-US" sz="18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If you are tired, you’d better take a rest.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457696">
                <a:tc>
                  <a:txBody>
                    <a:bodyPr/>
                    <a:lstStyle/>
                    <a:p>
                      <a:r>
                        <a:rPr lang="en-US" altLang="ko-KR" sz="1800" b="0" dirty="0" smtClean="0">
                          <a:latin typeface="+mj-lt"/>
                        </a:rPr>
                        <a:t>unless</a:t>
                      </a:r>
                    </a:p>
                    <a:p>
                      <a:r>
                        <a:rPr lang="en-US" altLang="ko-KR" sz="1800" b="0" dirty="0" smtClean="0">
                          <a:latin typeface="+mj-lt"/>
                        </a:rPr>
                        <a:t>=if</a:t>
                      </a:r>
                      <a:r>
                        <a:rPr lang="en-US" altLang="ko-KR" sz="1800" b="0" baseline="0" dirty="0" smtClean="0">
                          <a:latin typeface="+mj-lt"/>
                        </a:rPr>
                        <a:t> ~ not</a:t>
                      </a:r>
                      <a:endParaRPr lang="ko-KR" altLang="en-US" sz="18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만약 </a:t>
                      </a:r>
                      <a:r>
                        <a:rPr lang="en-US" altLang="ko-KR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하지 </a:t>
                      </a:r>
                      <a:endParaRPr lang="en-US" altLang="ko-KR" sz="1800" b="0" dirty="0" smtClean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  <a:p>
                      <a:r>
                        <a:rPr lang="ko-KR" altLang="en-US" sz="1800" b="0" dirty="0" smtClean="0">
                          <a:latin typeface="HY강M" panose="020B0600000101010101" charset="-127"/>
                          <a:ea typeface="HY강M" panose="020B0600000101010101" charset="-127"/>
                        </a:rPr>
                        <a:t>않는다면</a:t>
                      </a:r>
                      <a:endParaRPr lang="ko-KR" altLang="en-US" sz="1800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Unless you run faster, you’ll lose the race.</a:t>
                      </a:r>
                    </a:p>
                    <a:p>
                      <a:r>
                        <a:rPr lang="en-US" altLang="ko-KR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→ If you don’t run faster, you’ll lose the race.</a:t>
                      </a:r>
                      <a:endParaRPr lang="ko-KR" altLang="en-US" b="0" dirty="0">
                        <a:latin typeface="HY강M" panose="020B0600000101010101" charset="-127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90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Ⅱ 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접속부사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상관접속사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482453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부사절을 이끄는 종속접속사 </a:t>
            </a:r>
            <a:r>
              <a:rPr lang="en-US" altLang="ko-KR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284175" y="1781526"/>
            <a:ext cx="8608305" cy="4743817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조건을 </a:t>
            </a:r>
            <a:r>
              <a:rPr lang="ko-KR" altLang="en-US" sz="24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나타내는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종속접속사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can’t eat any more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I’m full. 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이유</a:t>
            </a:r>
            <a:r>
              <a:rPr lang="en-US" altLang="ko-KR" sz="2100" dirty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algn="just"/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cf. because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다음에는 절이 오고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because of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다음에는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가 온다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Because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lost the </a:t>
            </a:r>
            <a:r>
              <a:rPr lang="en-US" altLang="ko-KR" sz="21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way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she took a taxi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couldn’t see the mountain clearly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because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2100" i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fog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272717"/>
              </p:ext>
            </p:extLst>
          </p:nvPr>
        </p:nvGraphicFramePr>
        <p:xfrm>
          <a:off x="539553" y="2420888"/>
          <a:ext cx="8208912" cy="210844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26289"/>
                <a:gridCol w="4274310"/>
                <a:gridCol w="2808313"/>
              </a:tblGrid>
              <a:tr h="432048">
                <a:tc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latin typeface="+mj-lt"/>
                        </a:rPr>
                        <a:t>이유</a:t>
                      </a:r>
                      <a:endParaRPr lang="ko-KR" altLang="en-US" sz="18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because, as, since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~ 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때문에</a:t>
                      </a:r>
                      <a:endParaRPr lang="ko-KR" altLang="en-US" sz="1600" b="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82880">
                <a:tc rowSpan="2"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latin typeface="+mj-lt"/>
                        </a:rPr>
                        <a:t>양보</a:t>
                      </a:r>
                      <a:endParaRPr lang="ko-KR" altLang="en-US" sz="18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err="1" smtClean="0">
                          <a:latin typeface="+mj-lt"/>
                          <a:ea typeface="HY강M" panose="020B0600000101010101" charset="-127"/>
                        </a:rPr>
                        <a:t>although</a:t>
                      </a:r>
                      <a:r>
                        <a:rPr lang="en-US" altLang="ko-KR" sz="1800" b="0" kern="1200" dirty="0" err="1" smtClean="0">
                          <a:solidFill>
                            <a:schemeClr val="tx1"/>
                          </a:solidFill>
                          <a:latin typeface="+mj-lt"/>
                          <a:ea typeface="맑은 고딕" pitchFamily="50" charset="-127"/>
                          <a:cs typeface="+mn-cs"/>
                        </a:rPr>
                        <a:t>〔though</a:t>
                      </a:r>
                      <a:r>
                        <a:rPr lang="en-US" altLang="ko-KR" sz="1800" b="0" kern="1200" dirty="0" smtClean="0">
                          <a:solidFill>
                            <a:schemeClr val="tx1"/>
                          </a:solidFill>
                          <a:latin typeface="+mj-lt"/>
                          <a:ea typeface="맑은 고딕" pitchFamily="50" charset="-127"/>
                          <a:cs typeface="+mn-cs"/>
                        </a:rPr>
                        <a:t>〕 </a:t>
                      </a:r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, even though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비록 </a:t>
                      </a:r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이지만</a:t>
                      </a:r>
                      <a:endParaRPr lang="ko-KR" altLang="en-US" sz="1600" b="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even if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만약 </a:t>
                      </a:r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할지라도</a:t>
                      </a:r>
                      <a:endParaRPr lang="ko-KR" altLang="en-US" sz="1600" b="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latin typeface="+mj-lt"/>
                        </a:rPr>
                        <a:t>목적</a:t>
                      </a:r>
                      <a:endParaRPr lang="ko-KR" altLang="en-US" sz="18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so that ~ (=in order to)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600" b="0" dirty="0" smtClean="0">
                          <a:latin typeface="+mj-lt"/>
                          <a:ea typeface="HY강M" panose="020B0600000101010101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+mj-lt"/>
                          <a:ea typeface="HY강M" panose="020B0600000101010101" charset="-127"/>
                        </a:rPr>
                        <a:t>하기 위해서</a:t>
                      </a:r>
                      <a:r>
                        <a:rPr lang="en-US" altLang="ko-KR" sz="1600" b="0" dirty="0" smtClean="0">
                          <a:latin typeface="+mj-lt"/>
                          <a:ea typeface="HY강M" panose="020B0600000101010101" charset="-127"/>
                        </a:rPr>
                        <a:t>, ~</a:t>
                      </a:r>
                      <a:r>
                        <a:rPr lang="ko-KR" altLang="en-US" sz="1600" b="0" dirty="0" smtClean="0">
                          <a:latin typeface="+mj-lt"/>
                          <a:ea typeface="HY강M" panose="020B0600000101010101" charset="-127"/>
                        </a:rPr>
                        <a:t>하도록</a:t>
                      </a:r>
                      <a:endParaRPr lang="ko-KR" altLang="en-US" sz="1600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ko-KR" altLang="en-US" sz="1800" b="0" dirty="0" smtClean="0">
                          <a:latin typeface="+mj-lt"/>
                        </a:rPr>
                        <a:t>결과</a:t>
                      </a:r>
                      <a:endParaRPr lang="ko-KR" altLang="en-US" sz="1800" b="0" dirty="0">
                        <a:latin typeface="+mj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&lt;so+</a:t>
                      </a:r>
                      <a:r>
                        <a:rPr lang="ko-KR" altLang="en-US" sz="1800" b="0" dirty="0" smtClean="0">
                          <a:latin typeface="+mj-lt"/>
                          <a:ea typeface="HY강M" panose="020B0600000101010101" charset="-127"/>
                        </a:rPr>
                        <a:t>형용사</a:t>
                      </a:r>
                      <a:r>
                        <a:rPr lang="en-US" altLang="ko-KR" sz="1800" b="0" dirty="0" smtClean="0">
                          <a:latin typeface="+mj-lt"/>
                          <a:ea typeface="HY강M" panose="020B0600000101010101" charset="-127"/>
                        </a:rPr>
                        <a:t>/</a:t>
                      </a:r>
                      <a:r>
                        <a:rPr lang="ko-KR" altLang="en-US" sz="1800" b="0" dirty="0" smtClean="0">
                          <a:latin typeface="+mj-lt"/>
                          <a:ea typeface="HY강M" panose="020B0600000101010101" charset="-127"/>
                        </a:rPr>
                        <a:t>부사</a:t>
                      </a:r>
                      <a:r>
                        <a:rPr lang="en-US" altLang="ko-KR" sz="1800" b="0" dirty="0" smtClean="0">
                          <a:latin typeface="+mj-lt"/>
                          <a:ea typeface="HY강M" panose="020B0600000101010101" charset="-127"/>
                        </a:rPr>
                        <a:t>+that+</a:t>
                      </a:r>
                      <a:r>
                        <a:rPr lang="ko-KR" altLang="en-US" sz="1800" b="0" dirty="0" smtClean="0">
                          <a:latin typeface="+mj-lt"/>
                          <a:ea typeface="HY강M" panose="020B0600000101010101" charset="-127"/>
                        </a:rPr>
                        <a:t>주어</a:t>
                      </a:r>
                      <a:r>
                        <a:rPr lang="en-US" altLang="ko-KR" sz="1800" b="0" dirty="0" smtClean="0">
                          <a:latin typeface="+mj-lt"/>
                          <a:ea typeface="HY강M" panose="020B0600000101010101" charset="-127"/>
                        </a:rPr>
                        <a:t>+can/can’t</a:t>
                      </a:r>
                      <a:r>
                        <a:rPr lang="en-US" altLang="ko-KR" b="0" dirty="0" smtClean="0">
                          <a:latin typeface="+mj-lt"/>
                          <a:ea typeface="HY강M" panose="020B0600000101010101" charset="-127"/>
                        </a:rPr>
                        <a:t>&gt;</a:t>
                      </a:r>
                      <a:endParaRPr lang="ko-KR" altLang="en-US" b="0" dirty="0">
                        <a:latin typeface="+mj-lt"/>
                        <a:ea typeface="HY강M" panose="020B0600000101010101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너무 </a:t>
                      </a:r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~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해서 </a:t>
                      </a:r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…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할 수 있다</a:t>
                      </a:r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/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없다</a:t>
                      </a:r>
                      <a:endParaRPr lang="ko-KR" altLang="en-US" sz="1600" b="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27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7088</TotalTime>
  <Words>1916</Words>
  <Application>Microsoft Office PowerPoint</Application>
  <PresentationFormat>화면 슬라이드 쇼(4:3)</PresentationFormat>
  <Paragraphs>303</Paragraphs>
  <Slides>24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24</vt:i4>
      </vt:variant>
    </vt:vector>
  </HeadingPairs>
  <TitlesOfParts>
    <vt:vector size="32" baseType="lpstr">
      <vt:lpstr>맑은 고딕</vt:lpstr>
      <vt:lpstr>HY중고딕</vt:lpstr>
      <vt:lpstr>Franklin Gothic Medium</vt:lpstr>
      <vt:lpstr>HY강M</vt:lpstr>
      <vt:lpstr>HY강B</vt:lpstr>
      <vt:lpstr>Arial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862</cp:revision>
  <cp:lastPrinted>2012-06-29T08:35:08Z</cp:lastPrinted>
  <dcterms:created xsi:type="dcterms:W3CDTF">2011-12-23T05:36:36Z</dcterms:created>
  <dcterms:modified xsi:type="dcterms:W3CDTF">2018-05-08T02:20:58Z</dcterms:modified>
</cp:coreProperties>
</file>